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85"/>
  </p:notesMasterIdLst>
  <p:handoutMasterIdLst>
    <p:handoutMasterId r:id="rId86"/>
  </p:handoutMasterIdLst>
  <p:sldIdLst>
    <p:sldId id="433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5" r:id="rId13"/>
    <p:sldId id="337" r:id="rId14"/>
    <p:sldId id="338" r:id="rId15"/>
    <p:sldId id="339" r:id="rId16"/>
    <p:sldId id="340" r:id="rId17"/>
    <p:sldId id="341" r:id="rId18"/>
    <p:sldId id="342" r:id="rId19"/>
    <p:sldId id="345" r:id="rId20"/>
    <p:sldId id="346" r:id="rId21"/>
    <p:sldId id="434" r:id="rId22"/>
    <p:sldId id="455" r:id="rId23"/>
    <p:sldId id="456" r:id="rId24"/>
    <p:sldId id="458" r:id="rId25"/>
    <p:sldId id="459" r:id="rId26"/>
    <p:sldId id="460" r:id="rId27"/>
    <p:sldId id="438" r:id="rId28"/>
    <p:sldId id="439" r:id="rId29"/>
    <p:sldId id="440" r:id="rId30"/>
    <p:sldId id="441" r:id="rId31"/>
    <p:sldId id="442" r:id="rId32"/>
    <p:sldId id="443" r:id="rId33"/>
    <p:sldId id="444" r:id="rId34"/>
    <p:sldId id="445" r:id="rId35"/>
    <p:sldId id="347" r:id="rId36"/>
    <p:sldId id="348" r:id="rId37"/>
    <p:sldId id="435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436" r:id="rId47"/>
    <p:sldId id="357" r:id="rId48"/>
    <p:sldId id="358" r:id="rId49"/>
    <p:sldId id="359" r:id="rId50"/>
    <p:sldId id="360" r:id="rId51"/>
    <p:sldId id="437" r:id="rId52"/>
    <p:sldId id="369" r:id="rId53"/>
    <p:sldId id="370" r:id="rId54"/>
    <p:sldId id="372" r:id="rId55"/>
    <p:sldId id="373" r:id="rId56"/>
    <p:sldId id="374" r:id="rId57"/>
    <p:sldId id="375" r:id="rId58"/>
    <p:sldId id="406" r:id="rId59"/>
    <p:sldId id="407" r:id="rId60"/>
    <p:sldId id="376" r:id="rId61"/>
    <p:sldId id="377" r:id="rId62"/>
    <p:sldId id="378" r:id="rId63"/>
    <p:sldId id="379" r:id="rId64"/>
    <p:sldId id="380" r:id="rId65"/>
    <p:sldId id="446" r:id="rId66"/>
    <p:sldId id="420" r:id="rId67"/>
    <p:sldId id="447" r:id="rId68"/>
    <p:sldId id="448" r:id="rId69"/>
    <p:sldId id="421" r:id="rId70"/>
    <p:sldId id="382" r:id="rId71"/>
    <p:sldId id="423" r:id="rId72"/>
    <p:sldId id="424" r:id="rId73"/>
    <p:sldId id="425" r:id="rId74"/>
    <p:sldId id="426" r:id="rId75"/>
    <p:sldId id="427" r:id="rId76"/>
    <p:sldId id="428" r:id="rId77"/>
    <p:sldId id="429" r:id="rId78"/>
    <p:sldId id="449" r:id="rId79"/>
    <p:sldId id="450" r:id="rId80"/>
    <p:sldId id="451" r:id="rId81"/>
    <p:sldId id="452" r:id="rId82"/>
    <p:sldId id="453" r:id="rId83"/>
    <p:sldId id="454" r:id="rId84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99"/>
    <a:srgbClr val="1F63AD"/>
    <a:srgbClr val="FF3300"/>
    <a:srgbClr val="CC0000"/>
    <a:srgbClr val="D2FFFF"/>
    <a:srgbClr val="99190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573"/>
    <p:restoredTop sz="90929"/>
  </p:normalViewPr>
  <p:slideViewPr>
    <p:cSldViewPr showGuides="1">
      <p:cViewPr varScale="1">
        <p:scale>
          <a:sx n="71" d="100"/>
          <a:sy n="71" d="100"/>
        </p:scale>
        <p:origin x="-12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image" Target="../media/image100.emf"/><Relationship Id="rId18" Type="http://schemas.openxmlformats.org/officeDocument/2006/relationships/image" Target="../media/image105.emf"/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12" Type="http://schemas.openxmlformats.org/officeDocument/2006/relationships/image" Target="../media/image99.emf"/><Relationship Id="rId17" Type="http://schemas.openxmlformats.org/officeDocument/2006/relationships/image" Target="../media/image104.emf"/><Relationship Id="rId2" Type="http://schemas.openxmlformats.org/officeDocument/2006/relationships/image" Target="../media/image89.emf"/><Relationship Id="rId16" Type="http://schemas.openxmlformats.org/officeDocument/2006/relationships/image" Target="../media/image103.emf"/><Relationship Id="rId1" Type="http://schemas.openxmlformats.org/officeDocument/2006/relationships/image" Target="../media/image88.emf"/><Relationship Id="rId6" Type="http://schemas.openxmlformats.org/officeDocument/2006/relationships/image" Target="../media/image93.emf"/><Relationship Id="rId11" Type="http://schemas.openxmlformats.org/officeDocument/2006/relationships/image" Target="../media/image98.emf"/><Relationship Id="rId5" Type="http://schemas.openxmlformats.org/officeDocument/2006/relationships/image" Target="../media/image92.emf"/><Relationship Id="rId15" Type="http://schemas.openxmlformats.org/officeDocument/2006/relationships/image" Target="../media/image102.emf"/><Relationship Id="rId10" Type="http://schemas.openxmlformats.org/officeDocument/2006/relationships/image" Target="../media/image97.emf"/><Relationship Id="rId4" Type="http://schemas.openxmlformats.org/officeDocument/2006/relationships/image" Target="../media/image91.emf"/><Relationship Id="rId9" Type="http://schemas.openxmlformats.org/officeDocument/2006/relationships/image" Target="../media/image96.emf"/><Relationship Id="rId14" Type="http://schemas.openxmlformats.org/officeDocument/2006/relationships/image" Target="../media/image101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Relationship Id="rId4" Type="http://schemas.openxmlformats.org/officeDocument/2006/relationships/image" Target="../media/image10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10" Type="http://schemas.openxmlformats.org/officeDocument/2006/relationships/image" Target="../media/image124.emf"/><Relationship Id="rId4" Type="http://schemas.openxmlformats.org/officeDocument/2006/relationships/image" Target="../media/image118.emf"/><Relationship Id="rId9" Type="http://schemas.openxmlformats.org/officeDocument/2006/relationships/image" Target="../media/image123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image" Target="../media/image132.emf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42.emf"/><Relationship Id="rId7" Type="http://schemas.openxmlformats.org/officeDocument/2006/relationships/image" Target="../media/image146.w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Relationship Id="rId9" Type="http://schemas.openxmlformats.org/officeDocument/2006/relationships/image" Target="../media/image148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2" Type="http://schemas.openxmlformats.org/officeDocument/2006/relationships/image" Target="../media/image151.emf"/><Relationship Id="rId1" Type="http://schemas.openxmlformats.org/officeDocument/2006/relationships/image" Target="../media/image150.emf"/><Relationship Id="rId6" Type="http://schemas.openxmlformats.org/officeDocument/2006/relationships/image" Target="../media/image155.emf"/><Relationship Id="rId5" Type="http://schemas.openxmlformats.org/officeDocument/2006/relationships/image" Target="../media/image154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image" Target="../media/image160.emf"/><Relationship Id="rId1" Type="http://schemas.openxmlformats.org/officeDocument/2006/relationships/image" Target="../media/image159.emf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emf"/><Relationship Id="rId13" Type="http://schemas.openxmlformats.org/officeDocument/2006/relationships/image" Target="../media/image180.emf"/><Relationship Id="rId18" Type="http://schemas.openxmlformats.org/officeDocument/2006/relationships/image" Target="../media/image185.emf"/><Relationship Id="rId3" Type="http://schemas.openxmlformats.org/officeDocument/2006/relationships/image" Target="../media/image170.emf"/><Relationship Id="rId7" Type="http://schemas.openxmlformats.org/officeDocument/2006/relationships/image" Target="../media/image174.emf"/><Relationship Id="rId12" Type="http://schemas.openxmlformats.org/officeDocument/2006/relationships/image" Target="../media/image179.emf"/><Relationship Id="rId17" Type="http://schemas.openxmlformats.org/officeDocument/2006/relationships/image" Target="../media/image184.emf"/><Relationship Id="rId2" Type="http://schemas.openxmlformats.org/officeDocument/2006/relationships/image" Target="../media/image169.emf"/><Relationship Id="rId16" Type="http://schemas.openxmlformats.org/officeDocument/2006/relationships/image" Target="../media/image183.emf"/><Relationship Id="rId1" Type="http://schemas.openxmlformats.org/officeDocument/2006/relationships/image" Target="../media/image168.emf"/><Relationship Id="rId6" Type="http://schemas.openxmlformats.org/officeDocument/2006/relationships/image" Target="../media/image173.emf"/><Relationship Id="rId11" Type="http://schemas.openxmlformats.org/officeDocument/2006/relationships/image" Target="../media/image178.emf"/><Relationship Id="rId5" Type="http://schemas.openxmlformats.org/officeDocument/2006/relationships/image" Target="../media/image172.emf"/><Relationship Id="rId15" Type="http://schemas.openxmlformats.org/officeDocument/2006/relationships/image" Target="../media/image182.emf"/><Relationship Id="rId10" Type="http://schemas.openxmlformats.org/officeDocument/2006/relationships/image" Target="../media/image177.emf"/><Relationship Id="rId19" Type="http://schemas.openxmlformats.org/officeDocument/2006/relationships/image" Target="../media/image186.emf"/><Relationship Id="rId4" Type="http://schemas.openxmlformats.org/officeDocument/2006/relationships/image" Target="../media/image171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7" Type="http://schemas.openxmlformats.org/officeDocument/2006/relationships/image" Target="../media/image195.emf"/><Relationship Id="rId2" Type="http://schemas.openxmlformats.org/officeDocument/2006/relationships/image" Target="../media/image190.emf"/><Relationship Id="rId1" Type="http://schemas.openxmlformats.org/officeDocument/2006/relationships/image" Target="../media/image189.emf"/><Relationship Id="rId6" Type="http://schemas.openxmlformats.org/officeDocument/2006/relationships/image" Target="../media/image194.emf"/><Relationship Id="rId5" Type="http://schemas.openxmlformats.org/officeDocument/2006/relationships/image" Target="../media/image193.emf"/><Relationship Id="rId4" Type="http://schemas.openxmlformats.org/officeDocument/2006/relationships/image" Target="../media/image192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image" Target="../media/image196.emf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image" Target="../media/image204.emf"/><Relationship Id="rId1" Type="http://schemas.openxmlformats.org/officeDocument/2006/relationships/image" Target="../media/image203.emf"/><Relationship Id="rId6" Type="http://schemas.openxmlformats.org/officeDocument/2006/relationships/image" Target="../media/image208.emf"/><Relationship Id="rId5" Type="http://schemas.openxmlformats.org/officeDocument/2006/relationships/image" Target="../media/image207.emf"/><Relationship Id="rId4" Type="http://schemas.openxmlformats.org/officeDocument/2006/relationships/image" Target="../media/image20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7" Type="http://schemas.openxmlformats.org/officeDocument/2006/relationships/image" Target="../media/image216.emf"/><Relationship Id="rId2" Type="http://schemas.openxmlformats.org/officeDocument/2006/relationships/image" Target="../media/image211.emf"/><Relationship Id="rId1" Type="http://schemas.openxmlformats.org/officeDocument/2006/relationships/image" Target="../media/image210.emf"/><Relationship Id="rId6" Type="http://schemas.openxmlformats.org/officeDocument/2006/relationships/image" Target="../media/image215.emf"/><Relationship Id="rId5" Type="http://schemas.openxmlformats.org/officeDocument/2006/relationships/image" Target="../media/image214.emf"/><Relationship Id="rId4" Type="http://schemas.openxmlformats.org/officeDocument/2006/relationships/image" Target="../media/image213.e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13" Type="http://schemas.openxmlformats.org/officeDocument/2006/relationships/image" Target="../media/image229.emf"/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12" Type="http://schemas.openxmlformats.org/officeDocument/2006/relationships/image" Target="../media/image228.emf"/><Relationship Id="rId2" Type="http://schemas.openxmlformats.org/officeDocument/2006/relationships/image" Target="../media/image218.emf"/><Relationship Id="rId1" Type="http://schemas.openxmlformats.org/officeDocument/2006/relationships/image" Target="../media/image217.emf"/><Relationship Id="rId6" Type="http://schemas.openxmlformats.org/officeDocument/2006/relationships/image" Target="../media/image222.emf"/><Relationship Id="rId11" Type="http://schemas.openxmlformats.org/officeDocument/2006/relationships/image" Target="../media/image227.emf"/><Relationship Id="rId5" Type="http://schemas.openxmlformats.org/officeDocument/2006/relationships/image" Target="../media/image221.emf"/><Relationship Id="rId10" Type="http://schemas.openxmlformats.org/officeDocument/2006/relationships/image" Target="../media/image226.emf"/><Relationship Id="rId4" Type="http://schemas.openxmlformats.org/officeDocument/2006/relationships/image" Target="../media/image220.emf"/><Relationship Id="rId9" Type="http://schemas.openxmlformats.org/officeDocument/2006/relationships/image" Target="../media/image22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30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emf"/><Relationship Id="rId1" Type="http://schemas.openxmlformats.org/officeDocument/2006/relationships/image" Target="../media/image23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image" Target="../media/image236.emf"/><Relationship Id="rId1" Type="http://schemas.openxmlformats.org/officeDocument/2006/relationships/image" Target="../media/image235.emf"/><Relationship Id="rId5" Type="http://schemas.openxmlformats.org/officeDocument/2006/relationships/image" Target="../media/image239.wmf"/><Relationship Id="rId4" Type="http://schemas.openxmlformats.org/officeDocument/2006/relationships/image" Target="../media/image238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2" Type="http://schemas.openxmlformats.org/officeDocument/2006/relationships/image" Target="../media/image241.emf"/><Relationship Id="rId1" Type="http://schemas.openxmlformats.org/officeDocument/2006/relationships/image" Target="../media/image240.emf"/><Relationship Id="rId4" Type="http://schemas.openxmlformats.org/officeDocument/2006/relationships/image" Target="../media/image243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wmf"/><Relationship Id="rId3" Type="http://schemas.openxmlformats.org/officeDocument/2006/relationships/image" Target="../media/image247.emf"/><Relationship Id="rId7" Type="http://schemas.openxmlformats.org/officeDocument/2006/relationships/image" Target="../media/image251.w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Relationship Id="rId6" Type="http://schemas.openxmlformats.org/officeDocument/2006/relationships/image" Target="../media/image250.wmf"/><Relationship Id="rId5" Type="http://schemas.openxmlformats.org/officeDocument/2006/relationships/image" Target="../media/image249.wmf"/><Relationship Id="rId4" Type="http://schemas.openxmlformats.org/officeDocument/2006/relationships/image" Target="../media/image248.emf"/><Relationship Id="rId9" Type="http://schemas.openxmlformats.org/officeDocument/2006/relationships/image" Target="../media/image253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image" Target="../media/image254.wmf"/><Relationship Id="rId1" Type="http://schemas.openxmlformats.org/officeDocument/2006/relationships/image" Target="../media/image242.emf"/><Relationship Id="rId6" Type="http://schemas.openxmlformats.org/officeDocument/2006/relationships/image" Target="../media/image258.wmf"/><Relationship Id="rId5" Type="http://schemas.openxmlformats.org/officeDocument/2006/relationships/image" Target="../media/image257.wmf"/><Relationship Id="rId4" Type="http://schemas.openxmlformats.org/officeDocument/2006/relationships/image" Target="../media/image256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2" Type="http://schemas.openxmlformats.org/officeDocument/2006/relationships/image" Target="../media/image260.emf"/><Relationship Id="rId1" Type="http://schemas.openxmlformats.org/officeDocument/2006/relationships/image" Target="../media/image259.emf"/><Relationship Id="rId5" Type="http://schemas.openxmlformats.org/officeDocument/2006/relationships/image" Target="../media/image263.wmf"/><Relationship Id="rId4" Type="http://schemas.openxmlformats.org/officeDocument/2006/relationships/image" Target="../media/image262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2" Type="http://schemas.openxmlformats.org/officeDocument/2006/relationships/image" Target="../media/image265.emf"/><Relationship Id="rId1" Type="http://schemas.openxmlformats.org/officeDocument/2006/relationships/image" Target="../media/image264.emf"/><Relationship Id="rId6" Type="http://schemas.openxmlformats.org/officeDocument/2006/relationships/image" Target="../media/image269.wmf"/><Relationship Id="rId5" Type="http://schemas.openxmlformats.org/officeDocument/2006/relationships/image" Target="../media/image268.wmf"/><Relationship Id="rId4" Type="http://schemas.openxmlformats.org/officeDocument/2006/relationships/image" Target="../media/image267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emf"/><Relationship Id="rId3" Type="http://schemas.openxmlformats.org/officeDocument/2006/relationships/image" Target="../media/image272.wmf"/><Relationship Id="rId7" Type="http://schemas.openxmlformats.org/officeDocument/2006/relationships/image" Target="../media/image276.emf"/><Relationship Id="rId2" Type="http://schemas.openxmlformats.org/officeDocument/2006/relationships/image" Target="../media/image271.emf"/><Relationship Id="rId1" Type="http://schemas.openxmlformats.org/officeDocument/2006/relationships/image" Target="../media/image270.wmf"/><Relationship Id="rId6" Type="http://schemas.openxmlformats.org/officeDocument/2006/relationships/image" Target="../media/image275.wmf"/><Relationship Id="rId5" Type="http://schemas.openxmlformats.org/officeDocument/2006/relationships/image" Target="../media/image274.wmf"/><Relationship Id="rId10" Type="http://schemas.openxmlformats.org/officeDocument/2006/relationships/image" Target="../media/image279.wmf"/><Relationship Id="rId4" Type="http://schemas.openxmlformats.org/officeDocument/2006/relationships/image" Target="../media/image273.wmf"/><Relationship Id="rId9" Type="http://schemas.openxmlformats.org/officeDocument/2006/relationships/image" Target="../media/image278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3" Type="http://schemas.openxmlformats.org/officeDocument/2006/relationships/image" Target="../media/image282.wmf"/><Relationship Id="rId7" Type="http://schemas.openxmlformats.org/officeDocument/2006/relationships/image" Target="../media/image286.wmf"/><Relationship Id="rId2" Type="http://schemas.openxmlformats.org/officeDocument/2006/relationships/image" Target="../media/image281.emf"/><Relationship Id="rId1" Type="http://schemas.openxmlformats.org/officeDocument/2006/relationships/image" Target="../media/image280.emf"/><Relationship Id="rId6" Type="http://schemas.openxmlformats.org/officeDocument/2006/relationships/image" Target="../media/image285.emf"/><Relationship Id="rId5" Type="http://schemas.openxmlformats.org/officeDocument/2006/relationships/image" Target="../media/image284.wmf"/><Relationship Id="rId4" Type="http://schemas.openxmlformats.org/officeDocument/2006/relationships/image" Target="../media/image283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wmf"/><Relationship Id="rId2" Type="http://schemas.openxmlformats.org/officeDocument/2006/relationships/image" Target="../media/image289.wmf"/><Relationship Id="rId1" Type="http://schemas.openxmlformats.org/officeDocument/2006/relationships/image" Target="../media/image288.wmf"/><Relationship Id="rId5" Type="http://schemas.openxmlformats.org/officeDocument/2006/relationships/image" Target="../media/image292.emf"/><Relationship Id="rId4" Type="http://schemas.openxmlformats.org/officeDocument/2006/relationships/image" Target="../media/image291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emf"/><Relationship Id="rId1" Type="http://schemas.openxmlformats.org/officeDocument/2006/relationships/image" Target="../media/image29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emf"/><Relationship Id="rId13" Type="http://schemas.openxmlformats.org/officeDocument/2006/relationships/image" Target="../media/image307.emf"/><Relationship Id="rId3" Type="http://schemas.openxmlformats.org/officeDocument/2006/relationships/image" Target="../media/image297.emf"/><Relationship Id="rId7" Type="http://schemas.openxmlformats.org/officeDocument/2006/relationships/image" Target="../media/image301.emf"/><Relationship Id="rId12" Type="http://schemas.openxmlformats.org/officeDocument/2006/relationships/image" Target="../media/image306.emf"/><Relationship Id="rId2" Type="http://schemas.openxmlformats.org/officeDocument/2006/relationships/image" Target="../media/image296.wmf"/><Relationship Id="rId1" Type="http://schemas.openxmlformats.org/officeDocument/2006/relationships/image" Target="../media/image295.emf"/><Relationship Id="rId6" Type="http://schemas.openxmlformats.org/officeDocument/2006/relationships/image" Target="../media/image300.emf"/><Relationship Id="rId11" Type="http://schemas.openxmlformats.org/officeDocument/2006/relationships/image" Target="../media/image305.emf"/><Relationship Id="rId5" Type="http://schemas.openxmlformats.org/officeDocument/2006/relationships/image" Target="../media/image299.emf"/><Relationship Id="rId10" Type="http://schemas.openxmlformats.org/officeDocument/2006/relationships/image" Target="../media/image304.emf"/><Relationship Id="rId4" Type="http://schemas.openxmlformats.org/officeDocument/2006/relationships/image" Target="../media/image298.emf"/><Relationship Id="rId9" Type="http://schemas.openxmlformats.org/officeDocument/2006/relationships/image" Target="../media/image303.e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emf"/><Relationship Id="rId3" Type="http://schemas.openxmlformats.org/officeDocument/2006/relationships/image" Target="../media/image310.emf"/><Relationship Id="rId7" Type="http://schemas.openxmlformats.org/officeDocument/2006/relationships/image" Target="../media/image314.emf"/><Relationship Id="rId2" Type="http://schemas.openxmlformats.org/officeDocument/2006/relationships/image" Target="../media/image309.emf"/><Relationship Id="rId1" Type="http://schemas.openxmlformats.org/officeDocument/2006/relationships/image" Target="../media/image308.emf"/><Relationship Id="rId6" Type="http://schemas.openxmlformats.org/officeDocument/2006/relationships/image" Target="../media/image313.emf"/><Relationship Id="rId5" Type="http://schemas.openxmlformats.org/officeDocument/2006/relationships/image" Target="../media/image312.wmf"/><Relationship Id="rId10" Type="http://schemas.openxmlformats.org/officeDocument/2006/relationships/image" Target="../media/image317.emf"/><Relationship Id="rId4" Type="http://schemas.openxmlformats.org/officeDocument/2006/relationships/image" Target="../media/image311.emf"/><Relationship Id="rId9" Type="http://schemas.openxmlformats.org/officeDocument/2006/relationships/image" Target="../media/image316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emf"/><Relationship Id="rId1" Type="http://schemas.openxmlformats.org/officeDocument/2006/relationships/image" Target="../media/image318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" Type="http://schemas.openxmlformats.org/officeDocument/2006/relationships/image" Target="../media/image322.wmf"/><Relationship Id="rId4" Type="http://schemas.openxmlformats.org/officeDocument/2006/relationships/image" Target="../media/image325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wmf"/><Relationship Id="rId2" Type="http://schemas.openxmlformats.org/officeDocument/2006/relationships/image" Target="../media/image326.wmf"/><Relationship Id="rId1" Type="http://schemas.openxmlformats.org/officeDocument/2006/relationships/image" Target="../media/image288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29.emf"/><Relationship Id="rId1" Type="http://schemas.openxmlformats.org/officeDocument/2006/relationships/image" Target="../media/image288.wmf"/><Relationship Id="rId4" Type="http://schemas.openxmlformats.org/officeDocument/2006/relationships/image" Target="../media/image331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wmf"/><Relationship Id="rId2" Type="http://schemas.openxmlformats.org/officeDocument/2006/relationships/image" Target="../media/image329.emf"/><Relationship Id="rId1" Type="http://schemas.openxmlformats.org/officeDocument/2006/relationships/image" Target="../media/image332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emf"/><Relationship Id="rId2" Type="http://schemas.openxmlformats.org/officeDocument/2006/relationships/image" Target="../media/image335.wmf"/><Relationship Id="rId1" Type="http://schemas.openxmlformats.org/officeDocument/2006/relationships/image" Target="../media/image334.wmf"/><Relationship Id="rId4" Type="http://schemas.openxmlformats.org/officeDocument/2006/relationships/image" Target="../media/image337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5" Type="http://schemas.openxmlformats.org/officeDocument/2006/relationships/image" Target="../media/image28.wmf"/><Relationship Id="rId4" Type="http://schemas.openxmlformats.org/officeDocument/2006/relationships/image" Target="../media/image27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wmf"/><Relationship Id="rId2" Type="http://schemas.openxmlformats.org/officeDocument/2006/relationships/image" Target="../media/image340.wmf"/><Relationship Id="rId1" Type="http://schemas.openxmlformats.org/officeDocument/2006/relationships/image" Target="../media/image339.wmf"/><Relationship Id="rId6" Type="http://schemas.openxmlformats.org/officeDocument/2006/relationships/image" Target="../media/image344.wmf"/><Relationship Id="rId5" Type="http://schemas.openxmlformats.org/officeDocument/2006/relationships/image" Target="../media/image343.wmf"/><Relationship Id="rId4" Type="http://schemas.openxmlformats.org/officeDocument/2006/relationships/image" Target="../media/image342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wmf"/><Relationship Id="rId1" Type="http://schemas.openxmlformats.org/officeDocument/2006/relationships/image" Target="../media/image345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wmf"/><Relationship Id="rId1" Type="http://schemas.openxmlformats.org/officeDocument/2006/relationships/image" Target="../media/image348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emf"/><Relationship Id="rId2" Type="http://schemas.openxmlformats.org/officeDocument/2006/relationships/image" Target="../media/image351.wmf"/><Relationship Id="rId1" Type="http://schemas.openxmlformats.org/officeDocument/2006/relationships/image" Target="../media/image350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wmf"/><Relationship Id="rId2" Type="http://schemas.openxmlformats.org/officeDocument/2006/relationships/image" Target="../media/image355.wmf"/><Relationship Id="rId1" Type="http://schemas.openxmlformats.org/officeDocument/2006/relationships/image" Target="../media/image354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wmf"/><Relationship Id="rId2" Type="http://schemas.openxmlformats.org/officeDocument/2006/relationships/image" Target="../media/image360.wmf"/><Relationship Id="rId1" Type="http://schemas.openxmlformats.org/officeDocument/2006/relationships/image" Target="../media/image359.wmf"/><Relationship Id="rId5" Type="http://schemas.openxmlformats.org/officeDocument/2006/relationships/image" Target="../media/image363.emf"/><Relationship Id="rId4" Type="http://schemas.openxmlformats.org/officeDocument/2006/relationships/image" Target="../media/image362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wmf"/><Relationship Id="rId2" Type="http://schemas.openxmlformats.org/officeDocument/2006/relationships/image" Target="../media/image366.wmf"/><Relationship Id="rId1" Type="http://schemas.openxmlformats.org/officeDocument/2006/relationships/image" Target="../media/image365.emf"/><Relationship Id="rId4" Type="http://schemas.openxmlformats.org/officeDocument/2006/relationships/image" Target="../media/image368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wmf"/><Relationship Id="rId2" Type="http://schemas.openxmlformats.org/officeDocument/2006/relationships/image" Target="../media/image365.emf"/><Relationship Id="rId1" Type="http://schemas.openxmlformats.org/officeDocument/2006/relationships/image" Target="../media/image369.wmf"/><Relationship Id="rId6" Type="http://schemas.openxmlformats.org/officeDocument/2006/relationships/image" Target="../media/image373.wmf"/><Relationship Id="rId5" Type="http://schemas.openxmlformats.org/officeDocument/2006/relationships/image" Target="../media/image372.wmf"/><Relationship Id="rId4" Type="http://schemas.openxmlformats.org/officeDocument/2006/relationships/image" Target="../media/image371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emf"/><Relationship Id="rId2" Type="http://schemas.openxmlformats.org/officeDocument/2006/relationships/image" Target="../media/image375.wmf"/><Relationship Id="rId1" Type="http://schemas.openxmlformats.org/officeDocument/2006/relationships/image" Target="../media/image374.w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wmf"/><Relationship Id="rId1" Type="http://schemas.openxmlformats.org/officeDocument/2006/relationships/image" Target="../media/image37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wmf"/><Relationship Id="rId2" Type="http://schemas.openxmlformats.org/officeDocument/2006/relationships/image" Target="../media/image383.wmf"/><Relationship Id="rId1" Type="http://schemas.openxmlformats.org/officeDocument/2006/relationships/image" Target="../media/image382.wmf"/><Relationship Id="rId4" Type="http://schemas.openxmlformats.org/officeDocument/2006/relationships/image" Target="../media/image385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1.emf"/><Relationship Id="rId7" Type="http://schemas.openxmlformats.org/officeDocument/2006/relationships/image" Target="../media/image37.w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e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10" Type="http://schemas.openxmlformats.org/officeDocument/2006/relationships/image" Target="../media/image49.emf"/><Relationship Id="rId4" Type="http://schemas.openxmlformats.org/officeDocument/2006/relationships/image" Target="../media/image43.wmf"/><Relationship Id="rId9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38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pPr lvl="0" algn="r" eaLnBrk="1" hangingPunct="1"/>
              <a:t>‹#›</a:t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2404" name="页脚占位符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102405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pPr lvl="0" algn="r" eaLnBrk="1" hangingPunct="1">
                <a:spcBef>
                  <a:spcPct val="0"/>
                </a:spcBef>
              </a:pPr>
              <a:t>5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pPr lvl="0" algn="r" eaLnBrk="1" hangingPunct="1">
                <a:spcBef>
                  <a:spcPct val="0"/>
                </a:spcBef>
              </a:pPr>
              <a:t>18</a:t>
            </a:fld>
            <a:endParaRPr lang="en-US" altLang="zh-CN" dirty="0"/>
          </a:p>
        </p:txBody>
      </p:sp>
      <p:sp>
        <p:nvSpPr>
          <p:cNvPr id="10342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  <p:sp>
        <p:nvSpPr>
          <p:cNvPr id="103429" name="页脚占位符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2" descr="学校封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6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650" y="1268413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0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76375" y="31416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pPr lvl="0" eaLnBrk="1" hangingPunct="1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2205038"/>
            <a:ext cx="4038600" cy="3344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6288" y="2205038"/>
            <a:ext cx="4038600" cy="3344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7488" y="1196975"/>
            <a:ext cx="2057400" cy="43529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288" y="1196975"/>
            <a:ext cx="6019800" cy="43529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1196975"/>
            <a:ext cx="8229600" cy="7112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5288" y="2205038"/>
            <a:ext cx="8229600" cy="3344862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1196975"/>
            <a:ext cx="8229600" cy="7112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95288" y="2205038"/>
            <a:ext cx="8229600" cy="3344862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pPr algn="r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79613" y="2205038"/>
            <a:ext cx="5324475" cy="1150937"/>
          </a:xfrm>
        </p:spPr>
        <p:txBody>
          <a:bodyPr/>
          <a:lstStyle>
            <a:lvl1pPr marL="0" indent="0" algn="ctr">
              <a:defRPr sz="22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pPr lvl="0" eaLnBrk="1" hangingPunct="1"/>
              <a:t>‹#›</a:t>
            </a:fld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jpe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1863" y="200025"/>
            <a:ext cx="7816850" cy="461963"/>
          </a:xfrm>
          <a:prstGeom prst="rect">
            <a:avLst/>
          </a:prstGeom>
          <a:gradFill flip="none" rotWithShape="0">
            <a:gsLst>
              <a:gs pos="0">
                <a:srgbClr val="D2FFFF"/>
              </a:gs>
              <a:gs pos="5000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>
          <a:xfrm>
            <a:off x="611188" y="15573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FA33F-C316-4FC8-AD19-15939E1D31D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pPr lvl="0" eaLnBrk="1" hangingPunct="1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2" y="169476"/>
            <a:ext cx="16273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电工原理</a:t>
            </a:r>
          </a:p>
        </p:txBody>
      </p:sp>
      <p:pic>
        <p:nvPicPr>
          <p:cNvPr id="1033" name="图片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09638" cy="8636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D2FFFF">
                <a:alpha val="100000"/>
              </a:srgbClr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学校封面"/>
          <p:cNvPicPr>
            <a:picLocks noChangeAspect="1"/>
          </p:cNvPicPr>
          <p:nvPr/>
        </p:nvPicPr>
        <p:blipFill>
          <a:blip r:embed="rId16">
            <a:grayscl/>
            <a:lum bright="70001" contrast="-70000"/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/>
          </p:cNvSpPr>
          <p:nvPr>
            <p:ph type="title"/>
          </p:nvPr>
        </p:nvSpPr>
        <p:spPr>
          <a:xfrm>
            <a:off x="395288" y="1196975"/>
            <a:ext cx="8229600" cy="711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/>
          </p:cNvSpPr>
          <p:nvPr>
            <p:ph type="body" idx="1"/>
          </p:nvPr>
        </p:nvSpPr>
        <p:spPr>
          <a:xfrm>
            <a:off x="395288" y="2205038"/>
            <a:ext cx="8229600" cy="33448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0349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kumimoji="0" sz="1400">
                <a:solidFill>
                  <a:srgbClr val="FFFFFF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034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524625"/>
            <a:ext cx="2895600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0" sz="1400">
                <a:solidFill>
                  <a:srgbClr val="FFFFFF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034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  <a:pPr lvl="0" eaLnBrk="1" hangingPunct="1"/>
              <a:t>‹#›</a:t>
            </a:fld>
            <a:endParaRPr lang="en-US" altLang="zh-CN" dirty="0"/>
          </a:p>
        </p:txBody>
      </p:sp>
      <p:pic>
        <p:nvPicPr>
          <p:cNvPr id="2056" name="Picture 8" descr="blu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7" name="Picture 9" descr="blu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453188"/>
            <a:ext cx="9144000" cy="404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8" name="Picture 10" descr="sc"/>
          <p:cNvPicPr>
            <a:picLocks noChangeAspect="1"/>
          </p:cNvPicPr>
          <p:nvPr/>
        </p:nvPicPr>
        <p:blipFill>
          <a:blip r:embed="rId19">
            <a:lum bright="100000"/>
          </a:blip>
          <a:stretch>
            <a:fillRect/>
          </a:stretch>
        </p:blipFill>
        <p:spPr>
          <a:xfrm>
            <a:off x="860425" y="115888"/>
            <a:ext cx="974725" cy="29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9" name="Picture 11" descr="scu"/>
          <p:cNvPicPr>
            <a:picLocks noChangeAspect="1"/>
          </p:cNvPicPr>
          <p:nvPr/>
        </p:nvPicPr>
        <p:blipFill>
          <a:blip r:embed="rId20">
            <a:lum bright="100000"/>
          </a:blip>
          <a:stretch>
            <a:fillRect/>
          </a:stretch>
        </p:blipFill>
        <p:spPr>
          <a:xfrm>
            <a:off x="92075" y="44450"/>
            <a:ext cx="663575" cy="692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682625" y="417513"/>
            <a:ext cx="1512888" cy="274638"/>
          </a:xfrm>
          <a:prstGeom prst="rect">
            <a:avLst/>
          </a:prstGeom>
          <a:noFill/>
          <a:ln>
            <a:noFill/>
          </a:ln>
          <a:effectLst>
            <a:outerShdw sy="50000" kx="2453608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anose="02010600030101010101" pitchFamily="2" charset="-122"/>
                <a:cs typeface="+mn-cs"/>
              </a:rPr>
              <a:t>Sichuan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FF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rgbClr val="FF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rgbClr val="FF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FF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FF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FF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FF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FF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jpeg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2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7.bin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6.bin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5.bin"/><Relationship Id="rId9" Type="http://schemas.openxmlformats.org/officeDocument/2006/relationships/oleObject" Target="../embeddings/oleObject3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7.bin"/><Relationship Id="rId12" Type="http://schemas.openxmlformats.org/officeDocument/2006/relationships/oleObject" Target="../embeddings/oleObject4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6.bin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5.bin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4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7.bin"/><Relationship Id="rId5" Type="http://schemas.openxmlformats.org/officeDocument/2006/relationships/oleObject" Target="../embeddings/oleObject46.bin"/><Relationship Id="rId4" Type="http://schemas.openxmlformats.org/officeDocument/2006/relationships/oleObject" Target="../embeddings/oleObject4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1.bin"/><Relationship Id="rId5" Type="http://schemas.openxmlformats.org/officeDocument/2006/relationships/oleObject" Target="../embeddings/oleObject50.bin"/><Relationship Id="rId4" Type="http://schemas.openxmlformats.org/officeDocument/2006/relationships/oleObject" Target="../embeddings/oleObject49.bin"/><Relationship Id="rId9" Type="http://schemas.openxmlformats.org/officeDocument/2006/relationships/oleObject" Target="../embeddings/oleObject5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8.bin"/><Relationship Id="rId5" Type="http://schemas.openxmlformats.org/officeDocument/2006/relationships/oleObject" Target="../embeddings/oleObject57.bin"/><Relationship Id="rId4" Type="http://schemas.openxmlformats.org/officeDocument/2006/relationships/oleObject" Target="../embeddings/oleObject5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4.bin"/><Relationship Id="rId5" Type="http://schemas.openxmlformats.org/officeDocument/2006/relationships/oleObject" Target="../embeddings/oleObject63.bin"/><Relationship Id="rId4" Type="http://schemas.openxmlformats.org/officeDocument/2006/relationships/oleObject" Target="../embeddings/oleObject6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6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72.bin"/><Relationship Id="rId5" Type="http://schemas.openxmlformats.org/officeDocument/2006/relationships/oleObject" Target="../embeddings/oleObject71.bin"/><Relationship Id="rId4" Type="http://schemas.openxmlformats.org/officeDocument/2006/relationships/oleObject" Target="../embeddings/oleObject7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77.bin"/><Relationship Id="rId5" Type="http://schemas.openxmlformats.org/officeDocument/2006/relationships/oleObject" Target="../embeddings/oleObject76.bin"/><Relationship Id="rId4" Type="http://schemas.openxmlformats.org/officeDocument/2006/relationships/oleObject" Target="../embeddings/oleObject75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oleObject" Target="../embeddings/oleObject90.bin"/><Relationship Id="rId18" Type="http://schemas.openxmlformats.org/officeDocument/2006/relationships/oleObject" Target="../embeddings/oleObject95.bin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4.bin"/><Relationship Id="rId12" Type="http://schemas.openxmlformats.org/officeDocument/2006/relationships/oleObject" Target="../embeddings/oleObject89.bin"/><Relationship Id="rId17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3.bin"/><Relationship Id="rId20" Type="http://schemas.openxmlformats.org/officeDocument/2006/relationships/oleObject" Target="../embeddings/oleObject97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83.bin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92.bin"/><Relationship Id="rId10" Type="http://schemas.openxmlformats.org/officeDocument/2006/relationships/oleObject" Target="../embeddings/oleObject87.bin"/><Relationship Id="rId19" Type="http://schemas.openxmlformats.org/officeDocument/2006/relationships/oleObject" Target="../embeddings/oleObject96.bin"/><Relationship Id="rId4" Type="http://schemas.openxmlformats.org/officeDocument/2006/relationships/oleObject" Target="../embeddings/oleObject81.bin"/><Relationship Id="rId9" Type="http://schemas.openxmlformats.org/officeDocument/2006/relationships/oleObject" Target="../embeddings/oleObject86.bin"/><Relationship Id="rId14" Type="http://schemas.openxmlformats.org/officeDocument/2006/relationships/oleObject" Target="../embeddings/oleObject9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3" Type="http://schemas.openxmlformats.org/officeDocument/2006/relationships/audio" Target="../media/audio1.wav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9.bin"/><Relationship Id="rId5" Type="http://schemas.openxmlformats.org/officeDocument/2006/relationships/oleObject" Target="../embeddings/oleObject98.bin"/><Relationship Id="rId4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05.bin"/><Relationship Id="rId5" Type="http://schemas.openxmlformats.org/officeDocument/2006/relationships/oleObject" Target="../embeddings/oleObject104.bin"/><Relationship Id="rId4" Type="http://schemas.openxmlformats.org/officeDocument/2006/relationships/oleObject" Target="../embeddings/oleObject10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11.bin"/><Relationship Id="rId12" Type="http://schemas.openxmlformats.org/officeDocument/2006/relationships/oleObject" Target="../embeddings/oleObject1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10.bin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09.bin"/><Relationship Id="rId10" Type="http://schemas.openxmlformats.org/officeDocument/2006/relationships/oleObject" Target="../embeddings/oleObject114.bin"/><Relationship Id="rId4" Type="http://schemas.openxmlformats.org/officeDocument/2006/relationships/oleObject" Target="../embeddings/oleObject108.bin"/><Relationship Id="rId9" Type="http://schemas.openxmlformats.org/officeDocument/2006/relationships/oleObject" Target="../embeddings/oleObject11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11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1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5" Type="http://schemas.openxmlformats.org/officeDocument/2006/relationships/oleObject" Target="../embeddings/oleObject123.bin"/><Relationship Id="rId4" Type="http://schemas.openxmlformats.org/officeDocument/2006/relationships/oleObject" Target="../embeddings/oleObject12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27.bin"/><Relationship Id="rId5" Type="http://schemas.openxmlformats.org/officeDocument/2006/relationships/oleObject" Target="../embeddings/oleObject126.bin"/><Relationship Id="rId4" Type="http://schemas.openxmlformats.org/officeDocument/2006/relationships/oleObject" Target="../embeddings/oleObject125.bin"/><Relationship Id="rId9" Type="http://schemas.openxmlformats.org/officeDocument/2006/relationships/oleObject" Target="../embeddings/oleObject13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6.bin"/><Relationship Id="rId13" Type="http://schemas.openxmlformats.org/officeDocument/2006/relationships/oleObject" Target="../embeddings/oleObject139.bin"/><Relationship Id="rId3" Type="http://schemas.openxmlformats.org/officeDocument/2006/relationships/audio" Target="../media/audio2.wav"/><Relationship Id="rId7" Type="http://schemas.openxmlformats.org/officeDocument/2006/relationships/oleObject" Target="../embeddings/oleObject135.bin"/><Relationship Id="rId12" Type="http://schemas.openxmlformats.org/officeDocument/2006/relationships/oleObject" Target="../embeddings/oleObject13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34.bin"/><Relationship Id="rId11" Type="http://schemas.openxmlformats.org/officeDocument/2006/relationships/image" Target="../media/image13.png"/><Relationship Id="rId5" Type="http://schemas.openxmlformats.org/officeDocument/2006/relationships/oleObject" Target="../embeddings/oleObject133.bin"/><Relationship Id="rId10" Type="http://schemas.openxmlformats.org/officeDocument/2006/relationships/image" Target="../media/image149.gif"/><Relationship Id="rId4" Type="http://schemas.openxmlformats.org/officeDocument/2006/relationships/oleObject" Target="../embeddings/oleObject132.bin"/><Relationship Id="rId9" Type="http://schemas.openxmlformats.org/officeDocument/2006/relationships/oleObject" Target="../embeddings/oleObject137.bin"/><Relationship Id="rId14" Type="http://schemas.openxmlformats.org/officeDocument/2006/relationships/oleObject" Target="../embeddings/oleObject14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5.bin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44.bin"/><Relationship Id="rId11" Type="http://schemas.openxmlformats.org/officeDocument/2006/relationships/oleObject" Target="../embeddings/oleObject149.bin"/><Relationship Id="rId5" Type="http://schemas.openxmlformats.org/officeDocument/2006/relationships/oleObject" Target="../embeddings/oleObject143.bin"/><Relationship Id="rId10" Type="http://schemas.openxmlformats.org/officeDocument/2006/relationships/oleObject" Target="../embeddings/oleObject148.bin"/><Relationship Id="rId4" Type="http://schemas.openxmlformats.org/officeDocument/2006/relationships/oleObject" Target="../embeddings/oleObject142.bin"/><Relationship Id="rId9" Type="http://schemas.openxmlformats.org/officeDocument/2006/relationships/oleObject" Target="../embeddings/oleObject147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5.bin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53.bin"/><Relationship Id="rId11" Type="http://schemas.openxmlformats.org/officeDocument/2006/relationships/oleObject" Target="../embeddings/oleObject158.bin"/><Relationship Id="rId5" Type="http://schemas.openxmlformats.org/officeDocument/2006/relationships/oleObject" Target="../embeddings/oleObject152.bin"/><Relationship Id="rId10" Type="http://schemas.openxmlformats.org/officeDocument/2006/relationships/oleObject" Target="../embeddings/oleObject157.bin"/><Relationship Id="rId4" Type="http://schemas.openxmlformats.org/officeDocument/2006/relationships/oleObject" Target="../embeddings/oleObject151.bin"/><Relationship Id="rId9" Type="http://schemas.openxmlformats.org/officeDocument/2006/relationships/oleObject" Target="../embeddings/oleObject156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4.bin"/><Relationship Id="rId13" Type="http://schemas.openxmlformats.org/officeDocument/2006/relationships/oleObject" Target="../embeddings/oleObject169.bin"/><Relationship Id="rId18" Type="http://schemas.openxmlformats.org/officeDocument/2006/relationships/oleObject" Target="../embeddings/oleObject174.bin"/><Relationship Id="rId3" Type="http://schemas.openxmlformats.org/officeDocument/2006/relationships/oleObject" Target="../embeddings/oleObject159.bin"/><Relationship Id="rId21" Type="http://schemas.openxmlformats.org/officeDocument/2006/relationships/oleObject" Target="../embeddings/oleObject177.bin"/><Relationship Id="rId7" Type="http://schemas.openxmlformats.org/officeDocument/2006/relationships/oleObject" Target="../embeddings/oleObject163.bin"/><Relationship Id="rId12" Type="http://schemas.openxmlformats.org/officeDocument/2006/relationships/oleObject" Target="../embeddings/oleObject168.bin"/><Relationship Id="rId17" Type="http://schemas.openxmlformats.org/officeDocument/2006/relationships/oleObject" Target="../embeddings/oleObject173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72.bin"/><Relationship Id="rId20" Type="http://schemas.openxmlformats.org/officeDocument/2006/relationships/oleObject" Target="../embeddings/oleObject176.bin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62.bin"/><Relationship Id="rId11" Type="http://schemas.openxmlformats.org/officeDocument/2006/relationships/oleObject" Target="../embeddings/oleObject167.bin"/><Relationship Id="rId5" Type="http://schemas.openxmlformats.org/officeDocument/2006/relationships/oleObject" Target="../embeddings/oleObject161.bin"/><Relationship Id="rId15" Type="http://schemas.openxmlformats.org/officeDocument/2006/relationships/oleObject" Target="../embeddings/oleObject171.bin"/><Relationship Id="rId10" Type="http://schemas.openxmlformats.org/officeDocument/2006/relationships/oleObject" Target="../embeddings/oleObject166.bin"/><Relationship Id="rId19" Type="http://schemas.openxmlformats.org/officeDocument/2006/relationships/oleObject" Target="../embeddings/oleObject175.bin"/><Relationship Id="rId4" Type="http://schemas.openxmlformats.org/officeDocument/2006/relationships/oleObject" Target="../embeddings/oleObject160.bin"/><Relationship Id="rId9" Type="http://schemas.openxmlformats.org/officeDocument/2006/relationships/oleObject" Target="../embeddings/oleObject165.bin"/><Relationship Id="rId14" Type="http://schemas.openxmlformats.org/officeDocument/2006/relationships/oleObject" Target="../embeddings/oleObject17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179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5.bin"/><Relationship Id="rId3" Type="http://schemas.openxmlformats.org/officeDocument/2006/relationships/oleObject" Target="../embeddings/oleObject180.bin"/><Relationship Id="rId7" Type="http://schemas.openxmlformats.org/officeDocument/2006/relationships/oleObject" Target="../embeddings/oleObject1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83.bin"/><Relationship Id="rId5" Type="http://schemas.openxmlformats.org/officeDocument/2006/relationships/oleObject" Target="../embeddings/oleObject182.bin"/><Relationship Id="rId4" Type="http://schemas.openxmlformats.org/officeDocument/2006/relationships/oleObject" Target="../embeddings/oleObject181.bin"/><Relationship Id="rId9" Type="http://schemas.openxmlformats.org/officeDocument/2006/relationships/oleObject" Target="../embeddings/oleObject186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2.bin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90.bin"/><Relationship Id="rId5" Type="http://schemas.openxmlformats.org/officeDocument/2006/relationships/oleObject" Target="../embeddings/oleObject189.bin"/><Relationship Id="rId4" Type="http://schemas.openxmlformats.org/officeDocument/2006/relationships/oleObject" Target="../embeddings/oleObject188.bin"/><Relationship Id="rId9" Type="http://schemas.openxmlformats.org/officeDocument/2006/relationships/oleObject" Target="../embeddings/oleObject193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3" Type="http://schemas.openxmlformats.org/officeDocument/2006/relationships/oleObject" Target="../embeddings/oleObject194.bin"/><Relationship Id="rId7" Type="http://schemas.openxmlformats.org/officeDocument/2006/relationships/oleObject" Target="../embeddings/oleObject19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97.bin"/><Relationship Id="rId5" Type="http://schemas.openxmlformats.org/officeDocument/2006/relationships/oleObject" Target="../embeddings/oleObject196.bin"/><Relationship Id="rId4" Type="http://schemas.openxmlformats.org/officeDocument/2006/relationships/oleObject" Target="../embeddings/oleObject19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5.bin"/><Relationship Id="rId3" Type="http://schemas.openxmlformats.org/officeDocument/2006/relationships/audio" Target="../media/audio2.wav"/><Relationship Id="rId7" Type="http://schemas.openxmlformats.org/officeDocument/2006/relationships/oleObject" Target="../embeddings/oleObject20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03.bin"/><Relationship Id="rId5" Type="http://schemas.openxmlformats.org/officeDocument/2006/relationships/oleObject" Target="../embeddings/oleObject202.bin"/><Relationship Id="rId10" Type="http://schemas.openxmlformats.org/officeDocument/2006/relationships/oleObject" Target="../embeddings/oleObject207.bin"/><Relationship Id="rId4" Type="http://schemas.openxmlformats.org/officeDocument/2006/relationships/oleObject" Target="../embeddings/oleObject201.bin"/><Relationship Id="rId9" Type="http://schemas.openxmlformats.org/officeDocument/2006/relationships/oleObject" Target="../embeddings/oleObject206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2.bin"/><Relationship Id="rId13" Type="http://schemas.openxmlformats.org/officeDocument/2006/relationships/oleObject" Target="../embeddings/oleObject217.bin"/><Relationship Id="rId3" Type="http://schemas.openxmlformats.org/officeDocument/2006/relationships/audio" Target="../media/audio2.wav"/><Relationship Id="rId7" Type="http://schemas.openxmlformats.org/officeDocument/2006/relationships/oleObject" Target="../embeddings/oleObject211.bin"/><Relationship Id="rId12" Type="http://schemas.openxmlformats.org/officeDocument/2006/relationships/oleObject" Target="../embeddings/oleObject216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20.bin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210.bin"/><Relationship Id="rId11" Type="http://schemas.openxmlformats.org/officeDocument/2006/relationships/oleObject" Target="../embeddings/oleObject215.bin"/><Relationship Id="rId5" Type="http://schemas.openxmlformats.org/officeDocument/2006/relationships/oleObject" Target="../embeddings/oleObject209.bin"/><Relationship Id="rId15" Type="http://schemas.openxmlformats.org/officeDocument/2006/relationships/oleObject" Target="../embeddings/oleObject219.bin"/><Relationship Id="rId10" Type="http://schemas.openxmlformats.org/officeDocument/2006/relationships/oleObject" Target="../embeddings/oleObject214.bin"/><Relationship Id="rId4" Type="http://schemas.openxmlformats.org/officeDocument/2006/relationships/oleObject" Target="../embeddings/oleObject208.bin"/><Relationship Id="rId9" Type="http://schemas.openxmlformats.org/officeDocument/2006/relationships/oleObject" Target="../embeddings/oleObject213.bin"/><Relationship Id="rId14" Type="http://schemas.openxmlformats.org/officeDocument/2006/relationships/oleObject" Target="../embeddings/oleObject21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223.bin"/><Relationship Id="rId5" Type="http://schemas.openxmlformats.org/officeDocument/2006/relationships/oleObject" Target="../embeddings/oleObject222.bin"/><Relationship Id="rId4" Type="http://schemas.openxmlformats.org/officeDocument/2006/relationships/oleObject" Target="../embeddings/oleObject22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oleObject22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0.bin"/><Relationship Id="rId3" Type="http://schemas.openxmlformats.org/officeDocument/2006/relationships/audio" Target="../media/audio2.wav"/><Relationship Id="rId7" Type="http://schemas.openxmlformats.org/officeDocument/2006/relationships/oleObject" Target="../embeddings/oleObject2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228.bin"/><Relationship Id="rId5" Type="http://schemas.openxmlformats.org/officeDocument/2006/relationships/oleObject" Target="../embeddings/oleObject227.bin"/><Relationship Id="rId4" Type="http://schemas.openxmlformats.org/officeDocument/2006/relationships/oleObject" Target="../embeddings/oleObject22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1.bin"/><Relationship Id="rId7" Type="http://schemas.openxmlformats.org/officeDocument/2006/relationships/oleObject" Target="../embeddings/oleObject23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233.bin"/><Relationship Id="rId5" Type="http://schemas.openxmlformats.org/officeDocument/2006/relationships/image" Target="../media/image244.png"/><Relationship Id="rId4" Type="http://schemas.openxmlformats.org/officeDocument/2006/relationships/oleObject" Target="../embeddings/oleObject232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0.bin"/><Relationship Id="rId3" Type="http://schemas.openxmlformats.org/officeDocument/2006/relationships/oleObject" Target="../embeddings/oleObject235.bin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238.bin"/><Relationship Id="rId11" Type="http://schemas.openxmlformats.org/officeDocument/2006/relationships/oleObject" Target="../embeddings/oleObject243.bin"/><Relationship Id="rId5" Type="http://schemas.openxmlformats.org/officeDocument/2006/relationships/oleObject" Target="../embeddings/oleObject237.bin"/><Relationship Id="rId10" Type="http://schemas.openxmlformats.org/officeDocument/2006/relationships/oleObject" Target="../embeddings/oleObject242.bin"/><Relationship Id="rId4" Type="http://schemas.openxmlformats.org/officeDocument/2006/relationships/oleObject" Target="../embeddings/oleObject236.bin"/><Relationship Id="rId9" Type="http://schemas.openxmlformats.org/officeDocument/2006/relationships/oleObject" Target="../embeddings/oleObject241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9.bin"/><Relationship Id="rId3" Type="http://schemas.openxmlformats.org/officeDocument/2006/relationships/oleObject" Target="../embeddings/oleObject244.bin"/><Relationship Id="rId7" Type="http://schemas.openxmlformats.org/officeDocument/2006/relationships/oleObject" Target="../embeddings/oleObject24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247.bin"/><Relationship Id="rId5" Type="http://schemas.openxmlformats.org/officeDocument/2006/relationships/oleObject" Target="../embeddings/oleObject246.bin"/><Relationship Id="rId4" Type="http://schemas.openxmlformats.org/officeDocument/2006/relationships/oleObject" Target="../embeddings/oleObject24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0.bin"/><Relationship Id="rId7" Type="http://schemas.openxmlformats.org/officeDocument/2006/relationships/oleObject" Target="../embeddings/oleObject25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253.bin"/><Relationship Id="rId5" Type="http://schemas.openxmlformats.org/officeDocument/2006/relationships/oleObject" Target="../embeddings/oleObject252.bin"/><Relationship Id="rId4" Type="http://schemas.openxmlformats.org/officeDocument/2006/relationships/oleObject" Target="../embeddings/oleObject251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0.bin"/><Relationship Id="rId3" Type="http://schemas.openxmlformats.org/officeDocument/2006/relationships/oleObject" Target="../embeddings/oleObject255.bin"/><Relationship Id="rId7" Type="http://schemas.openxmlformats.org/officeDocument/2006/relationships/oleObject" Target="../embeddings/oleObject2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258.bin"/><Relationship Id="rId5" Type="http://schemas.openxmlformats.org/officeDocument/2006/relationships/oleObject" Target="../embeddings/oleObject257.bin"/><Relationship Id="rId4" Type="http://schemas.openxmlformats.org/officeDocument/2006/relationships/oleObject" Target="../embeddings/oleObject256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6.bin"/><Relationship Id="rId3" Type="http://schemas.openxmlformats.org/officeDocument/2006/relationships/oleObject" Target="../embeddings/oleObject261.bin"/><Relationship Id="rId7" Type="http://schemas.openxmlformats.org/officeDocument/2006/relationships/oleObject" Target="../embeddings/oleObject265.bin"/><Relationship Id="rId12" Type="http://schemas.openxmlformats.org/officeDocument/2006/relationships/oleObject" Target="../embeddings/oleObject27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264.bin"/><Relationship Id="rId11" Type="http://schemas.openxmlformats.org/officeDocument/2006/relationships/oleObject" Target="../embeddings/oleObject269.bin"/><Relationship Id="rId5" Type="http://schemas.openxmlformats.org/officeDocument/2006/relationships/oleObject" Target="../embeddings/oleObject263.bin"/><Relationship Id="rId10" Type="http://schemas.openxmlformats.org/officeDocument/2006/relationships/oleObject" Target="../embeddings/oleObject268.bin"/><Relationship Id="rId4" Type="http://schemas.openxmlformats.org/officeDocument/2006/relationships/oleObject" Target="../embeddings/oleObject262.bin"/><Relationship Id="rId9" Type="http://schemas.openxmlformats.org/officeDocument/2006/relationships/oleObject" Target="../embeddings/oleObject267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6.bin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274.bin"/><Relationship Id="rId5" Type="http://schemas.openxmlformats.org/officeDocument/2006/relationships/oleObject" Target="../embeddings/oleObject273.bin"/><Relationship Id="rId10" Type="http://schemas.openxmlformats.org/officeDocument/2006/relationships/oleObject" Target="../embeddings/oleObject278.bin"/><Relationship Id="rId4" Type="http://schemas.openxmlformats.org/officeDocument/2006/relationships/oleObject" Target="../embeddings/oleObject272.bin"/><Relationship Id="rId9" Type="http://schemas.openxmlformats.org/officeDocument/2006/relationships/oleObject" Target="../embeddings/oleObject277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4.bin"/><Relationship Id="rId3" Type="http://schemas.openxmlformats.org/officeDocument/2006/relationships/oleObject" Target="../embeddings/oleObject279.bin"/><Relationship Id="rId7" Type="http://schemas.openxmlformats.org/officeDocument/2006/relationships/oleObject" Target="../embeddings/oleObject2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282.bin"/><Relationship Id="rId5" Type="http://schemas.openxmlformats.org/officeDocument/2006/relationships/oleObject" Target="../embeddings/oleObject281.bin"/><Relationship Id="rId4" Type="http://schemas.openxmlformats.org/officeDocument/2006/relationships/oleObject" Target="../embeddings/oleObject28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9.vml"/><Relationship Id="rId4" Type="http://schemas.openxmlformats.org/officeDocument/2006/relationships/oleObject" Target="../embeddings/oleObject28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2.bin"/><Relationship Id="rId13" Type="http://schemas.openxmlformats.org/officeDocument/2006/relationships/oleObject" Target="../embeddings/oleObject297.bin"/><Relationship Id="rId3" Type="http://schemas.openxmlformats.org/officeDocument/2006/relationships/oleObject" Target="../embeddings/oleObject287.bin"/><Relationship Id="rId7" Type="http://schemas.openxmlformats.org/officeDocument/2006/relationships/oleObject" Target="../embeddings/oleObject291.bin"/><Relationship Id="rId12" Type="http://schemas.openxmlformats.org/officeDocument/2006/relationships/oleObject" Target="../embeddings/oleObject29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290.bin"/><Relationship Id="rId11" Type="http://schemas.openxmlformats.org/officeDocument/2006/relationships/oleObject" Target="../embeddings/oleObject295.bin"/><Relationship Id="rId5" Type="http://schemas.openxmlformats.org/officeDocument/2006/relationships/oleObject" Target="../embeddings/oleObject289.bin"/><Relationship Id="rId15" Type="http://schemas.openxmlformats.org/officeDocument/2006/relationships/oleObject" Target="../embeddings/oleObject299.bin"/><Relationship Id="rId10" Type="http://schemas.openxmlformats.org/officeDocument/2006/relationships/oleObject" Target="../embeddings/oleObject294.bin"/><Relationship Id="rId4" Type="http://schemas.openxmlformats.org/officeDocument/2006/relationships/oleObject" Target="../embeddings/oleObject288.bin"/><Relationship Id="rId9" Type="http://schemas.openxmlformats.org/officeDocument/2006/relationships/oleObject" Target="../embeddings/oleObject293.bin"/><Relationship Id="rId14" Type="http://schemas.openxmlformats.org/officeDocument/2006/relationships/oleObject" Target="../embeddings/oleObject29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0.bin"/><Relationship Id="rId7" Type="http://schemas.openxmlformats.org/officeDocument/2006/relationships/oleObject" Target="../embeddings/oleObject30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303.bin"/><Relationship Id="rId5" Type="http://schemas.openxmlformats.org/officeDocument/2006/relationships/oleObject" Target="../embeddings/oleObject302.bin"/><Relationship Id="rId4" Type="http://schemas.openxmlformats.org/officeDocument/2006/relationships/oleObject" Target="../embeddings/oleObject30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0.bin"/><Relationship Id="rId3" Type="http://schemas.openxmlformats.org/officeDocument/2006/relationships/oleObject" Target="../embeddings/oleObject305.bin"/><Relationship Id="rId7" Type="http://schemas.openxmlformats.org/officeDocument/2006/relationships/oleObject" Target="../embeddings/oleObject309.bin"/><Relationship Id="rId12" Type="http://schemas.openxmlformats.org/officeDocument/2006/relationships/oleObject" Target="../embeddings/oleObject3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308.bin"/><Relationship Id="rId11" Type="http://schemas.openxmlformats.org/officeDocument/2006/relationships/oleObject" Target="../embeddings/oleObject313.bin"/><Relationship Id="rId5" Type="http://schemas.openxmlformats.org/officeDocument/2006/relationships/oleObject" Target="../embeddings/oleObject307.bin"/><Relationship Id="rId10" Type="http://schemas.openxmlformats.org/officeDocument/2006/relationships/oleObject" Target="../embeddings/oleObject312.bin"/><Relationship Id="rId4" Type="http://schemas.openxmlformats.org/officeDocument/2006/relationships/oleObject" Target="../embeddings/oleObject306.bin"/><Relationship Id="rId9" Type="http://schemas.openxmlformats.org/officeDocument/2006/relationships/oleObject" Target="../embeddings/oleObject31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316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320.bin"/><Relationship Id="rId5" Type="http://schemas.openxmlformats.org/officeDocument/2006/relationships/oleObject" Target="../embeddings/oleObject319.bin"/><Relationship Id="rId4" Type="http://schemas.openxmlformats.org/officeDocument/2006/relationships/oleObject" Target="../embeddings/oleObject318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oleObject" Target="../embeddings/oleObject321.bin"/><Relationship Id="rId7" Type="http://schemas.openxmlformats.org/officeDocument/2006/relationships/oleObject" Target="../embeddings/oleObject3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324.bin"/><Relationship Id="rId5" Type="http://schemas.openxmlformats.org/officeDocument/2006/relationships/oleObject" Target="../embeddings/oleObject323.bin"/><Relationship Id="rId4" Type="http://schemas.openxmlformats.org/officeDocument/2006/relationships/oleObject" Target="../embeddings/oleObject322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1.bin"/><Relationship Id="rId3" Type="http://schemas.openxmlformats.org/officeDocument/2006/relationships/oleObject" Target="../embeddings/oleObject326.bin"/><Relationship Id="rId7" Type="http://schemas.openxmlformats.org/officeDocument/2006/relationships/oleObject" Target="../embeddings/oleObject3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329.bin"/><Relationship Id="rId5" Type="http://schemas.openxmlformats.org/officeDocument/2006/relationships/oleObject" Target="../embeddings/oleObject328.bin"/><Relationship Id="rId4" Type="http://schemas.openxmlformats.org/officeDocument/2006/relationships/oleObject" Target="../embeddings/oleObject327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5" Type="http://schemas.openxmlformats.org/officeDocument/2006/relationships/oleObject" Target="../embeddings/oleObject334.bin"/><Relationship Id="rId4" Type="http://schemas.openxmlformats.org/officeDocument/2006/relationships/oleObject" Target="../embeddings/oleObject33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338.bin"/><Relationship Id="rId5" Type="http://schemas.openxmlformats.org/officeDocument/2006/relationships/oleObject" Target="../embeddings/oleObject337.bin"/><Relationship Id="rId4" Type="http://schemas.openxmlformats.org/officeDocument/2006/relationships/oleObject" Target="../embeddings/oleObject336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5.bin"/><Relationship Id="rId3" Type="http://schemas.openxmlformats.org/officeDocument/2006/relationships/oleObject" Target="../embeddings/oleObject340.bin"/><Relationship Id="rId7" Type="http://schemas.openxmlformats.org/officeDocument/2006/relationships/oleObject" Target="../embeddings/oleObject3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343.bin"/><Relationship Id="rId5" Type="http://schemas.openxmlformats.org/officeDocument/2006/relationships/oleObject" Target="../embeddings/oleObject342.bin"/><Relationship Id="rId4" Type="http://schemas.openxmlformats.org/officeDocument/2006/relationships/oleObject" Target="../embeddings/oleObject341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5" Type="http://schemas.openxmlformats.org/officeDocument/2006/relationships/oleObject" Target="../embeddings/oleObject347.bin"/><Relationship Id="rId4" Type="http://schemas.openxmlformats.org/officeDocument/2006/relationships/oleObject" Target="../embeddings/oleObject346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4" Type="http://schemas.openxmlformats.org/officeDocument/2006/relationships/oleObject" Target="../embeddings/oleObject349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353.png"/><Relationship Id="rId5" Type="http://schemas.openxmlformats.org/officeDocument/2006/relationships/oleObject" Target="../embeddings/oleObject352.bin"/><Relationship Id="rId4" Type="http://schemas.openxmlformats.org/officeDocument/2006/relationships/oleObject" Target="../embeddings/oleObject35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7" Type="http://schemas.openxmlformats.org/officeDocument/2006/relationships/oleObject" Target="../embeddings/oleObject3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354.bin"/><Relationship Id="rId5" Type="http://schemas.openxmlformats.org/officeDocument/2006/relationships/oleObject" Target="../embeddings/oleObject353.bin"/><Relationship Id="rId4" Type="http://schemas.openxmlformats.org/officeDocument/2006/relationships/image" Target="../media/image35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0.bin"/><Relationship Id="rId3" Type="http://schemas.openxmlformats.org/officeDocument/2006/relationships/image" Target="../media/image364.png"/><Relationship Id="rId7" Type="http://schemas.openxmlformats.org/officeDocument/2006/relationships/oleObject" Target="../embeddings/oleObject3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358.bin"/><Relationship Id="rId5" Type="http://schemas.openxmlformats.org/officeDocument/2006/relationships/oleObject" Target="../embeddings/oleObject357.bin"/><Relationship Id="rId4" Type="http://schemas.openxmlformats.org/officeDocument/2006/relationships/oleObject" Target="../embeddings/oleObject356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364.bin"/><Relationship Id="rId5" Type="http://schemas.openxmlformats.org/officeDocument/2006/relationships/oleObject" Target="../embeddings/oleObject363.bin"/><Relationship Id="rId4" Type="http://schemas.openxmlformats.org/officeDocument/2006/relationships/oleObject" Target="../embeddings/oleObject362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0.bin"/><Relationship Id="rId3" Type="http://schemas.openxmlformats.org/officeDocument/2006/relationships/oleObject" Target="../embeddings/oleObject365.bin"/><Relationship Id="rId7" Type="http://schemas.openxmlformats.org/officeDocument/2006/relationships/oleObject" Target="../embeddings/oleObject3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368.bin"/><Relationship Id="rId5" Type="http://schemas.openxmlformats.org/officeDocument/2006/relationships/oleObject" Target="../embeddings/oleObject367.bin"/><Relationship Id="rId4" Type="http://schemas.openxmlformats.org/officeDocument/2006/relationships/oleObject" Target="../embeddings/oleObject366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5" Type="http://schemas.openxmlformats.org/officeDocument/2006/relationships/oleObject" Target="../embeddings/oleObject373.bin"/><Relationship Id="rId4" Type="http://schemas.openxmlformats.org/officeDocument/2006/relationships/oleObject" Target="../embeddings/oleObject372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7" Type="http://schemas.openxmlformats.org/officeDocument/2006/relationships/oleObject" Target="../embeddings/oleObject3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oleObject" Target="../embeddings/oleObject374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379.bin"/><Relationship Id="rId5" Type="http://schemas.openxmlformats.org/officeDocument/2006/relationships/oleObject" Target="../embeddings/oleObject378.bin"/><Relationship Id="rId4" Type="http://schemas.openxmlformats.org/officeDocument/2006/relationships/oleObject" Target="../embeddings/oleObject377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 txBox="1"/>
          <p:nvPr/>
        </p:nvSpPr>
        <p:spPr>
          <a:xfrm>
            <a:off x="612775" y="1281113"/>
            <a:ext cx="8062913" cy="1716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rgbClr val="FF00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FF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FF0000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电工原理</a:t>
            </a:r>
          </a:p>
        </p:txBody>
      </p:sp>
      <p:sp>
        <p:nvSpPr>
          <p:cNvPr id="17411" name="标题 1"/>
          <p:cNvSpPr txBox="1"/>
          <p:nvPr/>
        </p:nvSpPr>
        <p:spPr>
          <a:xfrm>
            <a:off x="612775" y="2565400"/>
            <a:ext cx="8062913" cy="17160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rgbClr val="FF00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FF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FF0000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第四章  一阶线性电路的暂态分析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1557338"/>
            <a:ext cx="6858000" cy="533400"/>
          </a:xfrm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 2" panose="05020102010507070707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4.2.1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换路定则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257361A-A6BB-489E-B3A7-A0916D1B8CF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10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50" name="Rectangle 16"/>
          <p:cNvSpPr>
            <a:spLocks noChangeArrowheads="1"/>
          </p:cNvSpPr>
          <p:nvPr/>
        </p:nvSpPr>
        <p:spPr bwMode="gray">
          <a:xfrm>
            <a:off x="0" y="836613"/>
            <a:ext cx="9144000" cy="576263"/>
          </a:xfrm>
          <a:prstGeom prst="rect">
            <a:avLst/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C000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4.2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电路初始值的计算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</p:txBody>
      </p:sp>
      <p:grpSp>
        <p:nvGrpSpPr>
          <p:cNvPr id="52" name="Group 2"/>
          <p:cNvGrpSpPr/>
          <p:nvPr/>
        </p:nvGrpSpPr>
        <p:grpSpPr>
          <a:xfrm>
            <a:off x="1250950" y="4483100"/>
            <a:ext cx="5149850" cy="609600"/>
            <a:chOff x="788" y="2448"/>
            <a:chExt cx="3244" cy="384"/>
          </a:xfrm>
        </p:grpSpPr>
        <p:sp>
          <p:nvSpPr>
            <p:cNvPr id="53" name="Text Box 3" descr="蓝色砂纸"/>
            <p:cNvSpPr txBox="1">
              <a:spLocks noChangeArrowheads="1"/>
            </p:cNvSpPr>
            <p:nvPr/>
          </p:nvSpPr>
          <p:spPr bwMode="auto">
            <a:xfrm>
              <a:off x="788" y="2448"/>
              <a:ext cx="1411" cy="33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电容电路</a:t>
              </a:r>
              <a:r>
                <a:rPr kumimoji="1" lang="zh-CN" altLang="en-US" sz="2800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：</a:t>
              </a:r>
            </a:p>
          </p:txBody>
        </p:sp>
        <p:graphicFrame>
          <p:nvGraphicFramePr>
            <p:cNvPr id="26666" name="Object 4"/>
            <p:cNvGraphicFramePr>
              <a:graphicFrameLocks/>
            </p:cNvGraphicFramePr>
            <p:nvPr/>
          </p:nvGraphicFramePr>
          <p:xfrm>
            <a:off x="1952" y="2477"/>
            <a:ext cx="2080" cy="355"/>
          </p:xfrm>
          <a:graphic>
            <a:graphicData uri="http://schemas.openxmlformats.org/presentationml/2006/ole">
              <p:oleObj spid="_x0000_s38914" r:id="rId3" imgW="1232280" imgH="127080" progId="Equation.3">
                <p:embed/>
              </p:oleObj>
            </a:graphicData>
          </a:graphic>
        </p:graphicFrame>
      </p:grpSp>
      <p:sp>
        <p:nvSpPr>
          <p:cNvPr id="55" name="Text Box 5" descr="40%"/>
          <p:cNvSpPr txBox="1"/>
          <p:nvPr/>
        </p:nvSpPr>
        <p:spPr>
          <a:xfrm>
            <a:off x="685800" y="5245100"/>
            <a:ext cx="7848600" cy="1127125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注：换路定则仅用于换路瞬间来确定暂态过程中</a:t>
            </a: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800" b="1" i="1" dirty="0">
                <a:solidFill>
                  <a:srgbClr val="FF33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i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、 </a:t>
            </a:r>
            <a:r>
              <a:rPr lang="en-US" altLang="zh-CN" sz="2800" b="1" i="1" dirty="0">
                <a:solidFill>
                  <a:srgbClr val="FF33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i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初始值。 </a:t>
            </a:r>
          </a:p>
        </p:txBody>
      </p:sp>
      <p:grpSp>
        <p:nvGrpSpPr>
          <p:cNvPr id="56" name="Group 6"/>
          <p:cNvGrpSpPr/>
          <p:nvPr/>
        </p:nvGrpSpPr>
        <p:grpSpPr>
          <a:xfrm>
            <a:off x="533400" y="2276475"/>
            <a:ext cx="8001000" cy="1643063"/>
            <a:chOff x="-4368" y="1776"/>
            <a:chExt cx="5760" cy="1035"/>
          </a:xfrm>
        </p:grpSpPr>
        <p:sp>
          <p:nvSpPr>
            <p:cNvPr id="26663" name="Rectangle 7"/>
            <p:cNvSpPr/>
            <p:nvPr/>
          </p:nvSpPr>
          <p:spPr>
            <a:xfrm>
              <a:off x="-4368" y="2255"/>
              <a:ext cx="5760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6664" name="Text Box 8"/>
            <p:cNvSpPr txBox="1"/>
            <p:nvPr/>
          </p:nvSpPr>
          <p:spPr>
            <a:xfrm>
              <a:off x="-4320" y="1776"/>
              <a:ext cx="5520" cy="10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 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设：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t=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0 </a:t>
              </a: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— </a:t>
              </a:r>
              <a:r>
                <a:rPr lang="zh-CN" altLang="en-US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表示换路瞬间 </a:t>
              </a: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zh-CN" altLang="en-US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定为计时起点</a:t>
              </a: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</a:p>
            <a:p>
              <a:pPr marL="0" lvl="0" indent="0" eaLnBrk="1" hangingPunct="1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        </a:t>
              </a: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=0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— </a:t>
              </a:r>
              <a:r>
                <a:rPr lang="zh-CN" altLang="en-US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表示换路前的终了瞬间</a:t>
              </a:r>
            </a:p>
            <a:p>
              <a:pPr marL="0" lvl="0" indent="0" eaLnBrk="1" hangingPunct="1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        </a:t>
              </a: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=0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—</a:t>
              </a:r>
              <a:r>
                <a:rPr lang="zh-CN" altLang="en-US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表示换路后的初始瞬间（初始值）</a:t>
              </a:r>
              <a:endParaRPr lang="zh-CN" altLang="zh-CN" sz="2800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59" name="Group 10"/>
          <p:cNvGrpSpPr/>
          <p:nvPr/>
        </p:nvGrpSpPr>
        <p:grpSpPr>
          <a:xfrm>
            <a:off x="1250950" y="3933825"/>
            <a:ext cx="4997450" cy="549275"/>
            <a:chOff x="788" y="2112"/>
            <a:chExt cx="3148" cy="336"/>
          </a:xfrm>
        </p:grpSpPr>
        <p:sp>
          <p:nvSpPr>
            <p:cNvPr id="60" name="Text Box 11"/>
            <p:cNvSpPr txBox="1">
              <a:spLocks noChangeArrowheads="1"/>
            </p:cNvSpPr>
            <p:nvPr/>
          </p:nvSpPr>
          <p:spPr bwMode="auto">
            <a:xfrm>
              <a:off x="788" y="2112"/>
              <a:ext cx="1496" cy="3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电感电路：</a:t>
              </a:r>
            </a:p>
          </p:txBody>
        </p:sp>
        <p:graphicFrame>
          <p:nvGraphicFramePr>
            <p:cNvPr id="26662" name="Object 12"/>
            <p:cNvGraphicFramePr>
              <a:graphicFrameLocks/>
            </p:cNvGraphicFramePr>
            <p:nvPr/>
          </p:nvGraphicFramePr>
          <p:xfrm>
            <a:off x="2018" y="2112"/>
            <a:ext cx="1918" cy="336"/>
          </p:xfrm>
          <a:graphic>
            <a:graphicData uri="http://schemas.openxmlformats.org/presentationml/2006/ole">
              <p:oleObj spid="_x0000_s38913" r:id="rId4" imgW="1092600" imgH="114480" progId="Equation.3">
                <p:embed/>
              </p:oleObj>
            </a:graphicData>
          </a:graphic>
        </p:graphicFrame>
      </p:grpSp>
      <p:grpSp>
        <p:nvGrpSpPr>
          <p:cNvPr id="26634" name="Group 13"/>
          <p:cNvGrpSpPr/>
          <p:nvPr/>
        </p:nvGrpSpPr>
        <p:grpSpPr>
          <a:xfrm>
            <a:off x="523875" y="2030413"/>
            <a:ext cx="3362325" cy="171450"/>
            <a:chOff x="240" y="576"/>
            <a:chExt cx="2118" cy="108"/>
          </a:xfrm>
        </p:grpSpPr>
        <p:pic>
          <p:nvPicPr>
            <p:cNvPr id="26638" name="Picture 14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4" y="576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39" name="Picture 15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6" y="576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40" name="Picture 16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2" y="576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41" name="Picture 17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2" y="576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6642" name="Group 18"/>
            <p:cNvGrpSpPr/>
            <p:nvPr/>
          </p:nvGrpSpPr>
          <p:grpSpPr>
            <a:xfrm>
              <a:off x="240" y="576"/>
              <a:ext cx="876" cy="108"/>
              <a:chOff x="858" y="672"/>
              <a:chExt cx="876" cy="108"/>
            </a:xfrm>
          </p:grpSpPr>
          <p:pic>
            <p:nvPicPr>
              <p:cNvPr id="26652" name="Picture 19" descr="Green and Black Diamond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653" name="Picture 20" descr="Green and Black Diamond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654" name="Picture 21" descr="Green and Black Diamond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0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655" name="Picture 22" descr="Green and Black Diamond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656" name="Picture 23" descr="Green and Black Diamond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657" name="Picture 24" descr="Green and Black Diamond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658" name="Picture 25" descr="Green and Black Diamond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659" name="Picture 26" descr="Green and Black Diamond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660" name="Picture 27" descr="Green and Black Diamond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26643" name="Picture 28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" y="576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44" name="Picture 29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4" y="57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45" name="Picture 30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0" y="57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46" name="Picture 31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0" y="57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47" name="Picture 32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2" y="57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48" name="Picture 33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8" y="57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49" name="Picture 34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8" y="57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50" name="Picture 35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0" y="57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51" name="Picture 36" descr="Green and Black Diamon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6" y="57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6635" name="Group 37"/>
          <p:cNvGrpSpPr/>
          <p:nvPr/>
        </p:nvGrpSpPr>
        <p:grpSpPr>
          <a:xfrm>
            <a:off x="6923088" y="990600"/>
            <a:ext cx="1752600" cy="1143000"/>
            <a:chOff x="3936" y="96"/>
            <a:chExt cx="1152" cy="768"/>
          </a:xfrm>
        </p:grpSpPr>
        <p:sp>
          <p:nvSpPr>
            <p:cNvPr id="26636" name="AutoShape 38"/>
            <p:cNvSpPr/>
            <p:nvPr/>
          </p:nvSpPr>
          <p:spPr>
            <a:xfrm>
              <a:off x="3936" y="96"/>
              <a:ext cx="576" cy="672"/>
            </a:xfrm>
            <a:prstGeom prst="star4">
              <a:avLst>
                <a:gd name="adj" fmla="val 125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99CC"/>
                </a:gs>
              </a:gsLst>
              <a:path path="shape">
                <a:fillToRect l="50000" t="50000" r="50000" b="50000"/>
              </a:path>
              <a:tileRect/>
            </a:gradFill>
            <a:ln w="19050" cap="sq" cmpd="sng">
              <a:solidFill>
                <a:srgbClr val="00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6637" name="AutoShape 39"/>
            <p:cNvSpPr/>
            <p:nvPr/>
          </p:nvSpPr>
          <p:spPr>
            <a:xfrm>
              <a:off x="4608" y="384"/>
              <a:ext cx="480" cy="480"/>
            </a:xfrm>
            <a:prstGeom prst="star4">
              <a:avLst>
                <a:gd name="adj" fmla="val 125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99CC"/>
                </a:gs>
              </a:gsLst>
              <a:path path="shape">
                <a:fillToRect l="50000" t="50000" r="50000" b="50000"/>
              </a:path>
              <a:tileRect/>
            </a:gradFill>
            <a:ln w="19050" cap="sq" cmpd="sng">
              <a:solidFill>
                <a:srgbClr val="00CC99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  <p:bldP spid="50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395288" y="3409950"/>
            <a:ext cx="4033837" cy="1027113"/>
            <a:chOff x="424" y="3358"/>
            <a:chExt cx="2264" cy="647"/>
          </a:xfrm>
        </p:grpSpPr>
        <p:sp>
          <p:nvSpPr>
            <p:cNvPr id="27702" name="Text Box 4"/>
            <p:cNvSpPr txBox="1"/>
            <p:nvPr/>
          </p:nvSpPr>
          <p:spPr>
            <a:xfrm>
              <a:off x="424" y="3514"/>
              <a:ext cx="101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∵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L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储能：</a:t>
              </a:r>
            </a:p>
          </p:txBody>
        </p:sp>
        <p:graphicFrame>
          <p:nvGraphicFramePr>
            <p:cNvPr id="27703" name="Object 5"/>
            <p:cNvGraphicFramePr>
              <a:graphicFrameLocks/>
            </p:cNvGraphicFramePr>
            <p:nvPr/>
          </p:nvGraphicFramePr>
          <p:xfrm>
            <a:off x="1510" y="3358"/>
            <a:ext cx="1178" cy="647"/>
          </p:xfrm>
          <a:graphic>
            <a:graphicData uri="http://schemas.openxmlformats.org/presentationml/2006/ole">
              <p:oleObj spid="_x0000_s43013" r:id="rId3" imgW="800280" imgH="368280" progId="Equation.3">
                <p:embed/>
              </p:oleObj>
            </a:graphicData>
          </a:graphic>
        </p:graphicFrame>
      </p:grpSp>
      <p:grpSp>
        <p:nvGrpSpPr>
          <p:cNvPr id="3" name="Group 8"/>
          <p:cNvGrpSpPr/>
          <p:nvPr/>
        </p:nvGrpSpPr>
        <p:grpSpPr>
          <a:xfrm>
            <a:off x="4618038" y="2743200"/>
            <a:ext cx="2849562" cy="627063"/>
            <a:chOff x="2909" y="2928"/>
            <a:chExt cx="1795" cy="395"/>
          </a:xfrm>
        </p:grpSpPr>
        <p:sp>
          <p:nvSpPr>
            <p:cNvPr id="27697" name="Rectangle 9" descr="40%"/>
            <p:cNvSpPr/>
            <p:nvPr/>
          </p:nvSpPr>
          <p:spPr>
            <a:xfrm>
              <a:off x="2911" y="2929"/>
              <a:ext cx="1793" cy="394"/>
            </a:xfrm>
            <a:prstGeom prst="rect">
              <a:avLst/>
            </a:prstGeom>
            <a:pattFill prst="pct40">
              <a:fgClr>
                <a:srgbClr val="FFFF00"/>
              </a:fgClr>
              <a:bgClr>
                <a:srgbClr val="FFFFFF"/>
              </a:bgClr>
            </a:pattFill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88074" name="Rectangle 10"/>
            <p:cNvSpPr>
              <a:spLocks noChangeArrowheads="1"/>
            </p:cNvSpPr>
            <p:nvPr/>
          </p:nvSpPr>
          <p:spPr bwMode="auto">
            <a:xfrm>
              <a:off x="3552" y="3004"/>
              <a:ext cx="876" cy="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700" b="1" i="0" u="none" strike="noStrike" kern="1200" cap="none" spc="0" normalizeH="0" baseline="0" noProof="0">
                  <a:ln>
                    <a:noFill/>
                  </a:ln>
                  <a:solidFill>
                    <a:srgbClr val="100694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不能突变</a:t>
              </a: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10069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075" name="Rectangle 11"/>
            <p:cNvSpPr>
              <a:spLocks noChangeArrowheads="1"/>
            </p:cNvSpPr>
            <p:nvPr/>
          </p:nvSpPr>
          <p:spPr bwMode="auto">
            <a:xfrm>
              <a:off x="3384" y="3101"/>
              <a:ext cx="118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1" u="none" strike="noStrike" kern="1200" cap="none" spc="0" normalizeH="0" baseline="0" noProof="0">
                  <a:ln>
                    <a:noFill/>
                  </a:ln>
                  <a:solidFill>
                    <a:srgbClr val="10069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10069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076" name="Rectangle 12"/>
            <p:cNvSpPr>
              <a:spLocks noChangeArrowheads="1"/>
            </p:cNvSpPr>
            <p:nvPr/>
          </p:nvSpPr>
          <p:spPr bwMode="auto">
            <a:xfrm>
              <a:off x="3215" y="2958"/>
              <a:ext cx="148" cy="3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300" b="1" i="1" u="none" strike="noStrike" kern="1200" cap="none" spc="0" normalizeH="0" baseline="0" noProof="0">
                  <a:ln>
                    <a:noFill/>
                  </a:ln>
                  <a:solidFill>
                    <a:srgbClr val="10069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10069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077" name="Rectangle 13"/>
            <p:cNvSpPr>
              <a:spLocks noChangeArrowheads="1"/>
            </p:cNvSpPr>
            <p:nvPr/>
          </p:nvSpPr>
          <p:spPr bwMode="auto">
            <a:xfrm>
              <a:off x="2909" y="2928"/>
              <a:ext cx="230" cy="3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  <a:cs typeface="+mn-cs"/>
                </a:rPr>
                <a:t>\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395288" y="2617788"/>
            <a:ext cx="3889375" cy="904875"/>
            <a:chOff x="384" y="2886"/>
            <a:chExt cx="2208" cy="570"/>
          </a:xfrm>
        </p:grpSpPr>
        <p:sp>
          <p:nvSpPr>
            <p:cNvPr id="27695" name="Text Box 17"/>
            <p:cNvSpPr txBox="1"/>
            <p:nvPr/>
          </p:nvSpPr>
          <p:spPr>
            <a:xfrm>
              <a:off x="384" y="2976"/>
              <a:ext cx="1248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∵ 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C 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储能：</a:t>
              </a:r>
            </a:p>
          </p:txBody>
        </p:sp>
        <p:graphicFrame>
          <p:nvGraphicFramePr>
            <p:cNvPr id="27696" name="Object 18"/>
            <p:cNvGraphicFramePr>
              <a:graphicFrameLocks/>
            </p:cNvGraphicFramePr>
            <p:nvPr/>
          </p:nvGraphicFramePr>
          <p:xfrm>
            <a:off x="1517" y="2886"/>
            <a:ext cx="1075" cy="570"/>
          </p:xfrm>
          <a:graphic>
            <a:graphicData uri="http://schemas.openxmlformats.org/presentationml/2006/ole">
              <p:oleObj spid="_x0000_s43012" r:id="rId4" imgW="851040" imgH="343080" progId="Equation.3">
                <p:embed/>
              </p:oleObj>
            </a:graphicData>
          </a:graphic>
        </p:graphicFrame>
      </p:grpSp>
      <p:sp>
        <p:nvSpPr>
          <p:cNvPr id="88084" name="Rectangle 20"/>
          <p:cNvSpPr>
            <a:spLocks noChangeArrowheads="1"/>
          </p:cNvSpPr>
          <p:nvPr/>
        </p:nvSpPr>
        <p:spPr bwMode="auto">
          <a:xfrm>
            <a:off x="323850" y="1198563"/>
            <a:ext cx="5543550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换路瞬间储能元件的能量不能跃变</a:t>
            </a:r>
          </a:p>
        </p:txBody>
      </p:sp>
      <p:grpSp>
        <p:nvGrpSpPr>
          <p:cNvPr id="5" name="Group 21"/>
          <p:cNvGrpSpPr/>
          <p:nvPr/>
        </p:nvGrpSpPr>
        <p:grpSpPr>
          <a:xfrm>
            <a:off x="5961063" y="282575"/>
            <a:ext cx="2979737" cy="2209800"/>
            <a:chOff x="3744" y="960"/>
            <a:chExt cx="1877" cy="1392"/>
          </a:xfrm>
        </p:grpSpPr>
        <p:sp>
          <p:nvSpPr>
            <p:cNvPr id="27687" name="AutoShape 22" descr="40%"/>
            <p:cNvSpPr/>
            <p:nvPr/>
          </p:nvSpPr>
          <p:spPr>
            <a:xfrm>
              <a:off x="3744" y="960"/>
              <a:ext cx="1824" cy="1392"/>
            </a:xfrm>
            <a:prstGeom prst="cloudCallout">
              <a:avLst>
                <a:gd name="adj1" fmla="val -69815"/>
                <a:gd name="adj2" fmla="val 62556"/>
              </a:avLst>
            </a:prstGeom>
            <a:pattFill prst="pct40">
              <a:fgClr>
                <a:srgbClr val="00FF00"/>
              </a:fgClr>
              <a:bgClr>
                <a:srgbClr val="FFFFFF"/>
              </a:bgClr>
            </a:pattFill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28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688" name="Text Box 23"/>
            <p:cNvSpPr txBox="1"/>
            <p:nvPr/>
          </p:nvSpPr>
          <p:spPr>
            <a:xfrm>
              <a:off x="4030" y="1118"/>
              <a:ext cx="311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若</a:t>
              </a:r>
            </a:p>
          </p:txBody>
        </p:sp>
        <p:graphicFrame>
          <p:nvGraphicFramePr>
            <p:cNvPr id="27689" name="Object 24"/>
            <p:cNvGraphicFramePr>
              <a:graphicFrameLocks/>
            </p:cNvGraphicFramePr>
            <p:nvPr/>
          </p:nvGraphicFramePr>
          <p:xfrm>
            <a:off x="4288" y="1156"/>
            <a:ext cx="320" cy="258"/>
          </p:xfrm>
          <a:graphic>
            <a:graphicData uri="http://schemas.openxmlformats.org/presentationml/2006/ole">
              <p:oleObj spid="_x0000_s43011" r:id="rId5" imgW="63360" imgH="12600" progId="Equation.3">
                <p:embed/>
              </p:oleObj>
            </a:graphicData>
          </a:graphic>
        </p:graphicFrame>
        <p:sp>
          <p:nvSpPr>
            <p:cNvPr id="27690" name="Text Box 25"/>
            <p:cNvSpPr txBox="1"/>
            <p:nvPr/>
          </p:nvSpPr>
          <p:spPr>
            <a:xfrm>
              <a:off x="4530" y="1116"/>
              <a:ext cx="1091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发生突变，</a:t>
              </a:r>
            </a:p>
          </p:txBody>
        </p:sp>
        <p:graphicFrame>
          <p:nvGraphicFramePr>
            <p:cNvPr id="27691" name="Object 26"/>
            <p:cNvGraphicFramePr>
              <a:graphicFrameLocks/>
            </p:cNvGraphicFramePr>
            <p:nvPr/>
          </p:nvGraphicFramePr>
          <p:xfrm>
            <a:off x="4080" y="1333"/>
            <a:ext cx="1434" cy="587"/>
          </p:xfrm>
          <a:graphic>
            <a:graphicData uri="http://schemas.openxmlformats.org/presentationml/2006/ole">
              <p:oleObj spid="_x0000_s43010" r:id="rId6" imgW="1054440" imgH="343080" progId="Equation.3">
                <p:embed/>
              </p:oleObj>
            </a:graphicData>
          </a:graphic>
        </p:graphicFrame>
        <p:sp>
          <p:nvSpPr>
            <p:cNvPr id="27692" name="Text Box 27"/>
            <p:cNvSpPr txBox="1"/>
            <p:nvPr/>
          </p:nvSpPr>
          <p:spPr>
            <a:xfrm>
              <a:off x="4577" y="1847"/>
              <a:ext cx="896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不可能！</a:t>
              </a:r>
            </a:p>
          </p:txBody>
        </p:sp>
        <p:sp>
          <p:nvSpPr>
            <p:cNvPr id="27693" name="Text Box 28"/>
            <p:cNvSpPr txBox="1"/>
            <p:nvPr/>
          </p:nvSpPr>
          <p:spPr>
            <a:xfrm>
              <a:off x="3812" y="1838"/>
              <a:ext cx="896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一般电路</a:t>
              </a:r>
            </a:p>
          </p:txBody>
        </p:sp>
        <p:sp>
          <p:nvSpPr>
            <p:cNvPr id="27694" name="Text Box 29"/>
            <p:cNvSpPr txBox="1"/>
            <p:nvPr/>
          </p:nvSpPr>
          <p:spPr>
            <a:xfrm>
              <a:off x="3840" y="1453"/>
              <a:ext cx="311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则</a:t>
              </a:r>
            </a:p>
          </p:txBody>
        </p:sp>
      </p:grpSp>
      <p:sp>
        <p:nvSpPr>
          <p:cNvPr id="6" name="日期占位符 5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03FBD60-24D5-4EFC-AE6C-BAFF0448F6A6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11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aphicFrame>
        <p:nvGraphicFramePr>
          <p:cNvPr id="88078" name="Object 14" descr="40%"/>
          <p:cNvGraphicFramePr>
            <a:graphicFrameLocks/>
          </p:cNvGraphicFramePr>
          <p:nvPr/>
        </p:nvGraphicFramePr>
        <p:xfrm>
          <a:off x="4572000" y="3595688"/>
          <a:ext cx="3048000" cy="615950"/>
        </p:xfrm>
        <a:graphic>
          <a:graphicData uri="http://schemas.openxmlformats.org/presentationml/2006/ole">
            <p:oleObj spid="_x0000_s43009" r:id="rId7" imgW="952560" imgH="114480" progId="Equation.3">
              <p:embed/>
            </p:oleObj>
          </a:graphicData>
        </a:graphic>
      </p:graphicFrame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468313" y="4811713"/>
            <a:ext cx="4403725" cy="5857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en-US" altLang="zh-CN" sz="32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4.2.2 </a:t>
            </a:r>
            <a:r>
              <a:rPr kumimoji="1" lang="zh-CN" altLang="en-US" sz="32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电路初始值的计算</a:t>
            </a: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576263" y="5556250"/>
            <a:ext cx="68326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初始值：电路中各 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 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26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时的数值。</a:t>
            </a:r>
          </a:p>
        </p:txBody>
      </p:sp>
      <p:grpSp>
        <p:nvGrpSpPr>
          <p:cNvPr id="27660" name="Group 11"/>
          <p:cNvGrpSpPr/>
          <p:nvPr/>
        </p:nvGrpSpPr>
        <p:grpSpPr>
          <a:xfrm>
            <a:off x="593725" y="5345113"/>
            <a:ext cx="3794125" cy="171450"/>
            <a:chOff x="144" y="528"/>
            <a:chExt cx="2390" cy="108"/>
          </a:xfrm>
        </p:grpSpPr>
        <p:pic>
          <p:nvPicPr>
            <p:cNvPr id="27661" name="Picture 12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8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62" name="Picture 13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0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63" name="Picture 14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6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64" name="Picture 15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86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7665" name="Group 16"/>
            <p:cNvGrpSpPr/>
            <p:nvPr/>
          </p:nvGrpSpPr>
          <p:grpSpPr>
            <a:xfrm>
              <a:off x="144" y="528"/>
              <a:ext cx="876" cy="108"/>
              <a:chOff x="858" y="672"/>
              <a:chExt cx="876" cy="108"/>
            </a:xfrm>
          </p:grpSpPr>
          <p:pic>
            <p:nvPicPr>
              <p:cNvPr id="27678" name="Picture 17" descr="Green and Black Diamond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7679" name="Picture 18" descr="Green and Black Diamond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7680" name="Picture 19" descr="Green and Black Diamond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0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7681" name="Picture 20" descr="Green and Black Diamond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7682" name="Picture 21" descr="Green and Black Diamond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7683" name="Picture 22" descr="Green and Black Diamond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7684" name="Picture 23" descr="Green and Black Diamond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7685" name="Picture 24" descr="Green and Black Diamond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7686" name="Picture 25" descr="Green and Black Diamond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27666" name="Picture 26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8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67" name="Picture 27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68" name="Picture 28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8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69" name="Picture 29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70" name="Picture 30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71" name="Picture 31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72" name="Picture 32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73" name="Picture 33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6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74" name="Picture 34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5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75" name="Picture 35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3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76" name="Picture 36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3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77" name="Picture 43" descr="Green and Black Diamon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84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638175" y="765175"/>
            <a:ext cx="3070225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初始值求解要点：</a:t>
            </a: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625475" y="3213100"/>
            <a:ext cx="4572000" cy="6524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(2)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其它电量初始值的求法。</a:t>
            </a:r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576263" y="1412875"/>
            <a:ext cx="4535488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( 0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( 0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的求法。</a:t>
            </a:r>
          </a:p>
        </p:txBody>
      </p:sp>
      <p:sp>
        <p:nvSpPr>
          <p:cNvPr id="90119" name="Rectangle 7"/>
          <p:cNvSpPr>
            <a:spLocks noChangeArrowheads="1"/>
          </p:cNvSpPr>
          <p:nvPr/>
        </p:nvSpPr>
        <p:spPr bwMode="auto">
          <a:xfrm>
            <a:off x="625475" y="1952625"/>
            <a:ext cx="6894513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1)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先由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的电路求出 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–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–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  <a:r>
              <a:rPr kumimoji="1" lang="zh-CN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</a:p>
        </p:txBody>
      </p:sp>
      <p:sp>
        <p:nvSpPr>
          <p:cNvPr id="90120" name="Rectangle 8"/>
          <p:cNvSpPr>
            <a:spLocks noChangeArrowheads="1"/>
          </p:cNvSpPr>
          <p:nvPr/>
        </p:nvSpPr>
        <p:spPr bwMode="auto">
          <a:xfrm>
            <a:off x="625475" y="2500313"/>
            <a:ext cx="63087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2)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根据换路定律求出 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( 0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( 0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90121" name="Rectangle 9"/>
          <p:cNvSpPr>
            <a:spLocks noChangeArrowheads="1"/>
          </p:cNvSpPr>
          <p:nvPr/>
        </p:nvSpPr>
        <p:spPr bwMode="auto">
          <a:xfrm>
            <a:off x="625475" y="3865563"/>
            <a:ext cx="7978775" cy="1384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1)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若换路前储能元件有能量，则在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的电路中电容以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理想电压源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代替，电感以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理想电流源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代替，其大小分别为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( 0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( 0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，方向不变；</a:t>
            </a:r>
          </a:p>
        </p:txBody>
      </p:sp>
      <p:sp>
        <p:nvSpPr>
          <p:cNvPr id="90122" name="Rectangle 10"/>
          <p:cNvSpPr>
            <a:spLocks noChangeArrowheads="1"/>
          </p:cNvSpPr>
          <p:nvPr/>
        </p:nvSpPr>
        <p:spPr bwMode="auto">
          <a:xfrm>
            <a:off x="617538" y="5300663"/>
            <a:ext cx="7986713" cy="1041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2)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若换路前储能元件无能量，则在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的电路中电容可视为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短路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，电感视为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开路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 </a:t>
            </a: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274C23C-7379-49DB-A2F0-ABB82E881EE3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12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  <p:bldP spid="90116" grpId="0"/>
      <p:bldP spid="90118" grpId="0"/>
      <p:bldP spid="90119" grpId="0"/>
      <p:bldP spid="90120" grpId="0"/>
      <p:bldP spid="90121" grpId="0"/>
      <p:bldP spid="901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175" y="836613"/>
            <a:ext cx="4040188" cy="547688"/>
          </a:xfrm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069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暂态过程初始值的确定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1963" y="742950"/>
            <a:ext cx="1589088" cy="669925"/>
          </a:xfrm>
          <a:ln>
            <a:miter lim="800000"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 2" panose="05020102010507070707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4.2.1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700" name="Text Box 4" descr="蓝色砂纸"/>
          <p:cNvSpPr txBox="1"/>
          <p:nvPr/>
        </p:nvSpPr>
        <p:spPr>
          <a:xfrm>
            <a:off x="533400" y="5126038"/>
            <a:ext cx="12192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zh-CN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569913" y="3814763"/>
            <a:ext cx="6330950" cy="627062"/>
            <a:chOff x="359" y="2305"/>
            <a:chExt cx="3988" cy="395"/>
          </a:xfrm>
        </p:grpSpPr>
        <p:sp>
          <p:nvSpPr>
            <p:cNvPr id="91142" name="Text Box 6" descr="蓝色砂纸"/>
            <p:cNvSpPr txBox="1">
              <a:spLocks noChangeArrowheads="1"/>
            </p:cNvSpPr>
            <p:nvPr/>
          </p:nvSpPr>
          <p:spPr bwMode="auto">
            <a:xfrm>
              <a:off x="359" y="2334"/>
              <a:ext cx="601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解：</a:t>
              </a:r>
            </a:p>
          </p:txBody>
        </p:sp>
        <p:sp>
          <p:nvSpPr>
            <p:cNvPr id="91143" name="Text Box 7" descr="蓝色砂纸"/>
            <p:cNvSpPr txBox="1">
              <a:spLocks noChangeArrowheads="1"/>
            </p:cNvSpPr>
            <p:nvPr/>
          </p:nvSpPr>
          <p:spPr bwMode="auto">
            <a:xfrm>
              <a:off x="791" y="2314"/>
              <a:ext cx="2031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(1)</a:t>
              </a:r>
              <a:r>
                <a:rPr kumimoji="1" lang="zh-CN" altLang="en-US" sz="2800" b="1" kern="1200" cap="none" spc="0" normalizeH="0" baseline="0" noProof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由换路前电路求</a:t>
              </a:r>
            </a:p>
          </p:txBody>
        </p:sp>
        <p:graphicFrame>
          <p:nvGraphicFramePr>
            <p:cNvPr id="29716" name="Object 8"/>
            <p:cNvGraphicFramePr>
              <a:graphicFrameLocks/>
            </p:cNvGraphicFramePr>
            <p:nvPr/>
          </p:nvGraphicFramePr>
          <p:xfrm>
            <a:off x="2788" y="2305"/>
            <a:ext cx="1559" cy="395"/>
          </p:xfrm>
          <a:graphic>
            <a:graphicData uri="http://schemas.openxmlformats.org/presentationml/2006/ole">
              <p:oleObj spid="_x0000_s44037" r:id="rId3" imgW="1105200" imgH="127080" progId="Equation.3">
                <p:embed/>
              </p:oleObj>
            </a:graphicData>
          </a:graphic>
        </p:graphicFrame>
      </p:grpSp>
      <p:grpSp>
        <p:nvGrpSpPr>
          <p:cNvPr id="3" name="Group 9"/>
          <p:cNvGrpSpPr/>
          <p:nvPr/>
        </p:nvGrpSpPr>
        <p:grpSpPr>
          <a:xfrm>
            <a:off x="1250950" y="4502150"/>
            <a:ext cx="6064250" cy="606425"/>
            <a:chOff x="788" y="2738"/>
            <a:chExt cx="3820" cy="382"/>
          </a:xfrm>
        </p:grpSpPr>
        <p:sp>
          <p:nvSpPr>
            <p:cNvPr id="91146" name="Text Box 10" descr="蓝色砂纸"/>
            <p:cNvSpPr txBox="1">
              <a:spLocks noChangeArrowheads="1"/>
            </p:cNvSpPr>
            <p:nvPr/>
          </p:nvSpPr>
          <p:spPr bwMode="auto">
            <a:xfrm>
              <a:off x="788" y="2738"/>
              <a:ext cx="1505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由已知条件知</a:t>
              </a:r>
            </a:p>
          </p:txBody>
        </p:sp>
        <p:graphicFrame>
          <p:nvGraphicFramePr>
            <p:cNvPr id="29713" name="Object 11"/>
            <p:cNvGraphicFramePr>
              <a:graphicFrameLocks/>
            </p:cNvGraphicFramePr>
            <p:nvPr/>
          </p:nvGraphicFramePr>
          <p:xfrm>
            <a:off x="2352" y="2760"/>
            <a:ext cx="2256" cy="360"/>
          </p:xfrm>
          <a:graphic>
            <a:graphicData uri="http://schemas.openxmlformats.org/presentationml/2006/ole">
              <p:oleObj spid="_x0000_s44036" r:id="rId4" imgW="1702080" imgH="127080" progId="Equation.3">
                <p:embed/>
              </p:oleObj>
            </a:graphicData>
          </a:graphic>
        </p:graphicFrame>
      </p:grpSp>
      <p:grpSp>
        <p:nvGrpSpPr>
          <p:cNvPr id="4" name="Group 12"/>
          <p:cNvGrpSpPr/>
          <p:nvPr/>
        </p:nvGrpSpPr>
        <p:grpSpPr>
          <a:xfrm>
            <a:off x="1219200" y="5184775"/>
            <a:ext cx="5943600" cy="1196975"/>
            <a:chOff x="768" y="3168"/>
            <a:chExt cx="3744" cy="754"/>
          </a:xfrm>
        </p:grpSpPr>
        <p:sp>
          <p:nvSpPr>
            <p:cNvPr id="91149" name="Text Box 13" descr="蓝色砂纸"/>
            <p:cNvSpPr txBox="1">
              <a:spLocks noChangeArrowheads="1"/>
            </p:cNvSpPr>
            <p:nvPr/>
          </p:nvSpPr>
          <p:spPr bwMode="auto">
            <a:xfrm>
              <a:off x="768" y="3181"/>
              <a:ext cx="2208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根据换路定则得：</a:t>
              </a:r>
            </a:p>
          </p:txBody>
        </p:sp>
        <p:graphicFrame>
          <p:nvGraphicFramePr>
            <p:cNvPr id="29710" name="Object 14"/>
            <p:cNvGraphicFramePr>
              <a:graphicFrameLocks/>
            </p:cNvGraphicFramePr>
            <p:nvPr/>
          </p:nvGraphicFramePr>
          <p:xfrm>
            <a:off x="2688" y="3168"/>
            <a:ext cx="1824" cy="364"/>
          </p:xfrm>
          <a:graphic>
            <a:graphicData uri="http://schemas.openxmlformats.org/presentationml/2006/ole">
              <p:oleObj spid="_x0000_s44035" r:id="rId5" imgW="1537200" imgH="127080" progId="Equation.3">
                <p:embed/>
              </p:oleObj>
            </a:graphicData>
          </a:graphic>
        </p:graphicFrame>
        <p:graphicFrame>
          <p:nvGraphicFramePr>
            <p:cNvPr id="29711" name="Object 15"/>
            <p:cNvGraphicFramePr>
              <a:graphicFrameLocks/>
            </p:cNvGraphicFramePr>
            <p:nvPr/>
          </p:nvGraphicFramePr>
          <p:xfrm>
            <a:off x="2737" y="3552"/>
            <a:ext cx="1727" cy="370"/>
          </p:xfrm>
          <a:graphic>
            <a:graphicData uri="http://schemas.openxmlformats.org/presentationml/2006/ole">
              <p:oleObj spid="_x0000_s44034" r:id="rId6" imgW="1397160" imgH="114480" progId="Equation.3">
                <p:embed/>
              </p:oleObj>
            </a:graphicData>
          </a:graphic>
        </p:graphicFrame>
      </p:grpSp>
      <p:sp>
        <p:nvSpPr>
          <p:cNvPr id="91152" name="Text Box 16" descr="蓝色砂纸"/>
          <p:cNvSpPr txBox="1">
            <a:spLocks noChangeArrowheads="1"/>
          </p:cNvSpPr>
          <p:nvPr/>
        </p:nvSpPr>
        <p:spPr bwMode="auto">
          <a:xfrm>
            <a:off x="4332288" y="1339850"/>
            <a:ext cx="4632325" cy="2160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已知：换路前电路处稳态，</a:t>
            </a:r>
            <a:r>
              <a:rPr kumimoji="1" lang="en-US" altLang="zh-CN" sz="2800" b="1" i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zh-CN" altLang="en-US" sz="2800" b="1" i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1" i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 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均未储能。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/>
            </a:r>
            <a:b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试求：换路后的</a:t>
            </a:r>
            <a:r>
              <a:rPr kumimoji="1" lang="en-US" altLang="zh-CN" sz="2800" b="1" i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kern="1200" cap="none" spc="0" normalizeH="0" baseline="-250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kern="1200" cap="none" spc="0" normalizeH="0" baseline="-250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1" i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kern="1200" cap="none" spc="0" normalizeH="0" baseline="-250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kern="1200" cap="none" spc="0" normalizeH="0" baseline="-250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</a:t>
            </a:r>
            <a:r>
              <a:rPr kumimoji="1" lang="en-US" altLang="zh-CN" sz="2800" b="1" i="1" kern="1200" cap="none" spc="0" normalizeH="0" baseline="0" noProof="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kern="1200" cap="none" spc="0" normalizeH="0" baseline="-250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5" name="日期占位符 4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5C1413D-13FC-4766-A03A-CE873DA4A3B9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13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29707" name="Rectangle 5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9708" name="对象 7"/>
          <p:cNvGraphicFramePr>
            <a:graphicFrameLocks/>
          </p:cNvGraphicFramePr>
          <p:nvPr/>
        </p:nvGraphicFramePr>
        <p:xfrm>
          <a:off x="250825" y="1341438"/>
          <a:ext cx="4306888" cy="2271712"/>
        </p:xfrm>
        <a:graphic>
          <a:graphicData uri="http://schemas.openxmlformats.org/presentationml/2006/ole">
            <p:oleObj spid="_x0000_s44033" r:id="rId7" imgW="1376429" imgH="662957" progId="Visio.Drawing.11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/>
      <p:bldP spid="91139" grpId="0" build="p"/>
      <p:bldP spid="911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 descr="蓝色砂纸"/>
          <p:cNvSpPr txBox="1"/>
          <p:nvPr/>
        </p:nvSpPr>
        <p:spPr>
          <a:xfrm>
            <a:off x="533400" y="5002213"/>
            <a:ext cx="12192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zh-CN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3" name="Rectangle 5"/>
          <p:cNvSpPr/>
          <p:nvPr/>
        </p:nvSpPr>
        <p:spPr>
          <a:xfrm>
            <a:off x="4343400" y="1778000"/>
            <a:ext cx="4495800" cy="4603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684213" y="3357563"/>
            <a:ext cx="8037512" cy="1123950"/>
            <a:chOff x="697" y="2364"/>
            <a:chExt cx="5063" cy="708"/>
          </a:xfrm>
        </p:grpSpPr>
        <p:graphicFrame>
          <p:nvGraphicFramePr>
            <p:cNvPr id="30734" name="Object 7"/>
            <p:cNvGraphicFramePr>
              <a:graphicFrameLocks/>
            </p:cNvGraphicFramePr>
            <p:nvPr/>
          </p:nvGraphicFramePr>
          <p:xfrm>
            <a:off x="697" y="2364"/>
            <a:ext cx="1136" cy="371"/>
          </p:xfrm>
          <a:graphic>
            <a:graphicData uri="http://schemas.openxmlformats.org/presentationml/2006/ole">
              <p:oleObj spid="_x0000_s46085" r:id="rId3" imgW="774720" imgH="127080" progId="Equation.3">
                <p:embed/>
              </p:oleObj>
            </a:graphicData>
          </a:graphic>
        </p:graphicFrame>
        <p:sp>
          <p:nvSpPr>
            <p:cNvPr id="92168" name="Text Box 8"/>
            <p:cNvSpPr txBox="1">
              <a:spLocks noChangeArrowheads="1"/>
            </p:cNvSpPr>
            <p:nvPr/>
          </p:nvSpPr>
          <p:spPr bwMode="auto">
            <a:xfrm>
              <a:off x="1753" y="2364"/>
              <a:ext cx="4007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 </a:t>
              </a:r>
              <a:r>
                <a:rPr kumimoji="1" lang="zh-CN" altLang="en-US" sz="2800" b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换路瞬间，电容元件可视为短路。</a:t>
              </a:r>
            </a:p>
          </p:txBody>
        </p:sp>
        <p:graphicFrame>
          <p:nvGraphicFramePr>
            <p:cNvPr id="30736" name="Object 9"/>
            <p:cNvGraphicFramePr>
              <a:graphicFrameLocks/>
            </p:cNvGraphicFramePr>
            <p:nvPr/>
          </p:nvGraphicFramePr>
          <p:xfrm>
            <a:off x="697" y="2715"/>
            <a:ext cx="1056" cy="357"/>
          </p:xfrm>
          <a:graphic>
            <a:graphicData uri="http://schemas.openxmlformats.org/presentationml/2006/ole">
              <p:oleObj spid="_x0000_s46084" r:id="rId4" imgW="698760" imgH="114480" progId="Equation.3">
                <p:embed/>
              </p:oleObj>
            </a:graphicData>
          </a:graphic>
        </p:graphicFrame>
        <p:sp>
          <p:nvSpPr>
            <p:cNvPr id="92170" name="Text Box 10"/>
            <p:cNvSpPr txBox="1">
              <a:spLocks noChangeArrowheads="1"/>
            </p:cNvSpPr>
            <p:nvPr/>
          </p:nvSpPr>
          <p:spPr bwMode="auto">
            <a:xfrm>
              <a:off x="1657" y="2719"/>
              <a:ext cx="4103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 </a:t>
              </a:r>
              <a:r>
                <a:rPr kumimoji="1" lang="zh-CN" altLang="en-US" sz="2800" b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换路瞬间，电感元件可视为开路。</a:t>
              </a:r>
            </a:p>
          </p:txBody>
        </p:sp>
      </p:grpSp>
      <p:graphicFrame>
        <p:nvGraphicFramePr>
          <p:cNvPr id="30725" name="Object 12"/>
          <p:cNvGraphicFramePr>
            <a:graphicFrameLocks/>
          </p:cNvGraphicFramePr>
          <p:nvPr/>
        </p:nvGraphicFramePr>
        <p:xfrm>
          <a:off x="684213" y="4581525"/>
          <a:ext cx="6169025" cy="1203325"/>
        </p:xfrm>
        <a:graphic>
          <a:graphicData uri="http://schemas.openxmlformats.org/presentationml/2006/ole">
            <p:oleObj spid="_x0000_s46083" r:id="rId5" imgW="3518640" imgH="482760" progId="Equation.DSMT4">
              <p:embed/>
            </p:oleObj>
          </a:graphicData>
        </a:graphic>
      </p:graphicFrame>
      <p:sp>
        <p:nvSpPr>
          <p:cNvPr id="92178" name="AutoShape 18" descr="花束"/>
          <p:cNvSpPr/>
          <p:nvPr/>
        </p:nvSpPr>
        <p:spPr>
          <a:xfrm>
            <a:off x="6227763" y="4872038"/>
            <a:ext cx="2035175" cy="457200"/>
          </a:xfrm>
          <a:prstGeom prst="wedgeRoundRectCallout">
            <a:avLst>
              <a:gd name="adj1" fmla="val -63005"/>
              <a:gd name="adj2" fmla="val 177778"/>
              <a:gd name="adj3" fmla="val 16667"/>
            </a:avLst>
          </a:prstGeom>
          <a:blipFill rotWithShape="0">
            <a:blip r:embed="rId6"/>
          </a:blip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800" b="1" i="1" dirty="0">
                <a:solidFill>
                  <a:srgbClr val="FF33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i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400" b="1" i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产生突变</a:t>
            </a:r>
          </a:p>
        </p:txBody>
      </p:sp>
      <p:sp>
        <p:nvSpPr>
          <p:cNvPr id="92179" name="Rectangle 19"/>
          <p:cNvSpPr/>
          <p:nvPr/>
        </p:nvSpPr>
        <p:spPr>
          <a:xfrm>
            <a:off x="539750" y="981075"/>
            <a:ext cx="3933825" cy="954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(2)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由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=0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电路，求其余各电流、电压的初始值</a:t>
            </a:r>
          </a:p>
        </p:txBody>
      </p:sp>
      <p:sp>
        <p:nvSpPr>
          <p:cNvPr id="5" name="日期占位符 4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0A82C83-98AA-4C7E-A725-378F37A4CB6D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14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30730" name="矩形 10"/>
          <p:cNvSpPr/>
          <p:nvPr/>
        </p:nvSpPr>
        <p:spPr>
          <a:xfrm>
            <a:off x="5575300" y="2781300"/>
            <a:ext cx="216535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t </a:t>
            </a:r>
            <a:r>
              <a:rPr lang="en-US" altLang="zh-CN" sz="2400" b="1" dirty="0">
                <a:latin typeface="Times New Roman" panose="02020603050405020304" pitchFamily="18" charset="0"/>
              </a:rPr>
              <a:t>= 0+</a:t>
            </a:r>
            <a:r>
              <a:rPr lang="zh-CN" altLang="en-US" sz="2400" b="1" dirty="0">
                <a:latin typeface="Times New Roman" panose="02020603050405020304" pitchFamily="18" charset="0"/>
              </a:rPr>
              <a:t>等效电路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0731" name="Rectangle 10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0732" name="对象 12"/>
          <p:cNvGraphicFramePr>
            <a:graphicFrameLocks/>
          </p:cNvGraphicFramePr>
          <p:nvPr/>
        </p:nvGraphicFramePr>
        <p:xfrm>
          <a:off x="4500563" y="246063"/>
          <a:ext cx="4535487" cy="2597150"/>
        </p:xfrm>
        <a:graphic>
          <a:graphicData uri="http://schemas.openxmlformats.org/presentationml/2006/ole">
            <p:oleObj spid="_x0000_s46082" r:id="rId7" imgW="1455703" imgH="680071" progId="Visio.Drawing.11">
              <p:embed/>
            </p:oleObj>
          </a:graphicData>
        </a:graphic>
      </p:graphicFrame>
      <p:graphicFrame>
        <p:nvGraphicFramePr>
          <p:cNvPr id="30733" name="对象 15"/>
          <p:cNvGraphicFramePr>
            <a:graphicFrameLocks/>
          </p:cNvGraphicFramePr>
          <p:nvPr/>
        </p:nvGraphicFramePr>
        <p:xfrm>
          <a:off x="739775" y="5853113"/>
          <a:ext cx="5272088" cy="600075"/>
        </p:xfrm>
        <a:graphic>
          <a:graphicData uri="http://schemas.openxmlformats.org/presentationml/2006/ole">
            <p:oleObj spid="_x0000_s46081" r:id="rId8" imgW="2006600" imgH="228600" progId="Equation.DSMT4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 animBg="1"/>
      <p:bldP spid="92179" grpId="0"/>
      <p:bldP spid="307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468313" y="830263"/>
            <a:ext cx="8280400" cy="14462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32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4.2.2 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换路前电路处于稳态。</a:t>
            </a:r>
            <a:r>
              <a:rPr kumimoji="1" lang="zh-CN" altLang="en-US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换路前</a:t>
            </a:r>
            <a:r>
              <a:rPr kumimoji="1" lang="en-US" altLang="zh-CN" b="1" i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zh-CN" altLang="en-US" b="1" i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b="1" i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 </a:t>
            </a:r>
            <a:r>
              <a:rPr kumimoji="1" lang="zh-CN" altLang="en-US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储有能量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试求换路前后各电压电流的大小，并比较哪些量发生了变化。其中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=5V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2800" b="1" kern="1200" cap="none" spc="0" normalizeH="0" baseline="-250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=2Ω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2800" b="1" kern="1200" cap="none" spc="0" normalizeH="0" baseline="-250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=3Ω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2800" b="1" kern="1200" cap="none" spc="0" normalizeH="0" baseline="-250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=1Ω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31747" name="Text Box 9"/>
          <p:cNvSpPr txBox="1"/>
          <p:nvPr/>
        </p:nvSpPr>
        <p:spPr>
          <a:xfrm>
            <a:off x="822325" y="6416675"/>
            <a:ext cx="54927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93194" name="Text Box 10"/>
          <p:cNvSpPr txBox="1"/>
          <p:nvPr/>
        </p:nvSpPr>
        <p:spPr>
          <a:xfrm>
            <a:off x="468313" y="5229225"/>
            <a:ext cx="7483475" cy="11271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解：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换路前</a:t>
            </a:r>
            <a:r>
              <a:rPr lang="zh-CN" altLang="en-US" sz="2800" b="1" dirty="0">
                <a:latin typeface="Times New Roman" panose="02020603050405020304" pitchFamily="18" charset="0"/>
              </a:rPr>
              <a:t>电路已处于稳态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电容元件视为开路；电感元件视为短路。</a:t>
            </a: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65125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D77F0B0-C506-4968-A473-C2FA4240431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65125"/>
          </a:xfrm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15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31751" name="Rectangle 115"/>
          <p:cNvSpPr/>
          <p:nvPr/>
        </p:nvSpPr>
        <p:spPr>
          <a:xfrm>
            <a:off x="5508625" y="4983163"/>
            <a:ext cx="2135188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t </a:t>
            </a:r>
            <a:r>
              <a:rPr lang="en-US" altLang="zh-CN" sz="2400" b="1" dirty="0">
                <a:latin typeface="Times New Roman" panose="02020603050405020304" pitchFamily="18" charset="0"/>
              </a:rPr>
              <a:t>= 0 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</a:rPr>
              <a:t>等效电路</a:t>
            </a:r>
          </a:p>
        </p:txBody>
      </p:sp>
      <p:sp>
        <p:nvSpPr>
          <p:cNvPr id="31752" name="Rectangle 12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753" name="对象 6"/>
          <p:cNvGraphicFramePr>
            <a:graphicFrameLocks/>
          </p:cNvGraphicFramePr>
          <p:nvPr/>
        </p:nvGraphicFramePr>
        <p:xfrm>
          <a:off x="539750" y="2246313"/>
          <a:ext cx="4248150" cy="2898775"/>
        </p:xfrm>
        <a:graphic>
          <a:graphicData uri="http://schemas.openxmlformats.org/presentationml/2006/ole">
            <p:oleObj spid="_x0000_s47106" r:id="rId3" imgW="991223" imgH="753115" progId="Visio.Drawing.11">
              <p:embed/>
            </p:oleObj>
          </a:graphicData>
        </a:graphic>
      </p:graphicFrame>
      <p:sp>
        <p:nvSpPr>
          <p:cNvPr id="31754" name="Rectangle 12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755" name="对象 8"/>
          <p:cNvGraphicFramePr>
            <a:graphicFrameLocks/>
          </p:cNvGraphicFramePr>
          <p:nvPr/>
        </p:nvGraphicFramePr>
        <p:xfrm>
          <a:off x="4765675" y="2174875"/>
          <a:ext cx="3983038" cy="2976563"/>
        </p:xfrm>
        <a:graphic>
          <a:graphicData uri="http://schemas.openxmlformats.org/presentationml/2006/ole">
            <p:oleObj spid="_x0000_s47105" r:id="rId4" imgW="1034953" imgH="760133" progId="Visio.Drawing.11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/>
      <p:bldP spid="93194" grpId="0"/>
      <p:bldP spid="317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5" name="Text Box 7"/>
          <p:cNvSpPr txBox="1"/>
          <p:nvPr/>
        </p:nvSpPr>
        <p:spPr>
          <a:xfrm>
            <a:off x="709613" y="5084763"/>
            <a:ext cx="23495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由换路定则：</a:t>
            </a:r>
          </a:p>
        </p:txBody>
      </p:sp>
      <p:graphicFrame>
        <p:nvGraphicFramePr>
          <p:cNvPr id="94216" name="Object 8"/>
          <p:cNvGraphicFramePr>
            <a:graphicFrameLocks/>
          </p:cNvGraphicFramePr>
          <p:nvPr/>
        </p:nvGraphicFramePr>
        <p:xfrm>
          <a:off x="4284663" y="5589588"/>
          <a:ext cx="2760662" cy="628650"/>
        </p:xfrm>
        <a:graphic>
          <a:graphicData uri="http://schemas.openxmlformats.org/presentationml/2006/ole">
            <p:oleObj spid="_x0000_s48137" r:id="rId3" imgW="1765800" imgH="228600" progId="Equation.DSMT4">
              <p:embed/>
            </p:oleObj>
          </a:graphicData>
        </a:graphic>
      </p:graphicFrame>
      <p:graphicFrame>
        <p:nvGraphicFramePr>
          <p:cNvPr id="94217" name="Object 9"/>
          <p:cNvGraphicFramePr>
            <a:graphicFrameLocks/>
          </p:cNvGraphicFramePr>
          <p:nvPr/>
        </p:nvGraphicFramePr>
        <p:xfrm>
          <a:off x="1258888" y="5661025"/>
          <a:ext cx="2449512" cy="619125"/>
        </p:xfrm>
        <a:graphic>
          <a:graphicData uri="http://schemas.openxmlformats.org/presentationml/2006/ole">
            <p:oleObj spid="_x0000_s48136" r:id="rId4" imgW="1587960" imgH="228600" progId="Equation.DSMT4">
              <p:embed/>
            </p:oleObj>
          </a:graphicData>
        </a:graphic>
      </p:graphicFrame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0565D46-29DE-44FB-9891-859E23B1C123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16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119" name="Rectangle 11"/>
          <p:cNvSpPr/>
          <p:nvPr/>
        </p:nvSpPr>
        <p:spPr>
          <a:xfrm>
            <a:off x="709613" y="836613"/>
            <a:ext cx="3452812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由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 </a:t>
            </a:r>
            <a:r>
              <a:rPr lang="en-US" altLang="zh-CN" sz="2800" b="1" dirty="0">
                <a:latin typeface="Times New Roman" panose="02020603050405020304" pitchFamily="18" charset="0"/>
              </a:rPr>
              <a:t>= 0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-</a:t>
            </a:r>
            <a:r>
              <a:rPr lang="zh-CN" altLang="en-US" sz="2800" b="1" dirty="0">
                <a:latin typeface="Times New Roman" panose="02020603050405020304" pitchFamily="18" charset="0"/>
              </a:rPr>
              <a:t>电路可求得：</a:t>
            </a:r>
          </a:p>
        </p:txBody>
      </p:sp>
      <p:graphicFrame>
        <p:nvGraphicFramePr>
          <p:cNvPr id="32776" name="对象 4"/>
          <p:cNvGraphicFramePr>
            <a:graphicFrameLocks/>
          </p:cNvGraphicFramePr>
          <p:nvPr/>
        </p:nvGraphicFramePr>
        <p:xfrm>
          <a:off x="5003800" y="452438"/>
          <a:ext cx="3983038" cy="2976562"/>
        </p:xfrm>
        <a:graphic>
          <a:graphicData uri="http://schemas.openxmlformats.org/presentationml/2006/ole">
            <p:oleObj spid="_x0000_s48135" r:id="rId5" imgW="1034953" imgH="760133" progId="Visio.Drawing.11">
              <p:embed/>
            </p:oleObj>
          </a:graphicData>
        </a:graphic>
      </p:graphicFrame>
      <p:sp>
        <p:nvSpPr>
          <p:cNvPr id="32777" name="Rectangle 115"/>
          <p:cNvSpPr/>
          <p:nvPr/>
        </p:nvSpPr>
        <p:spPr>
          <a:xfrm>
            <a:off x="6011863" y="3327400"/>
            <a:ext cx="213518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t </a:t>
            </a:r>
            <a:r>
              <a:rPr lang="en-US" altLang="zh-CN" sz="2400" b="1" dirty="0">
                <a:latin typeface="Times New Roman" panose="02020603050405020304" pitchFamily="18" charset="0"/>
              </a:rPr>
              <a:t>= 0 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</a:rPr>
              <a:t>等效电路</a:t>
            </a:r>
          </a:p>
        </p:txBody>
      </p:sp>
      <p:sp>
        <p:nvSpPr>
          <p:cNvPr id="32778" name="Rectangle 13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2779" name="对象 6"/>
          <p:cNvGraphicFramePr>
            <a:graphicFrameLocks/>
          </p:cNvGraphicFramePr>
          <p:nvPr/>
        </p:nvGraphicFramePr>
        <p:xfrm>
          <a:off x="755650" y="1412875"/>
          <a:ext cx="2687638" cy="576263"/>
        </p:xfrm>
        <a:graphic>
          <a:graphicData uri="http://schemas.openxmlformats.org/presentationml/2006/ole">
            <p:oleObj spid="_x0000_s48134" r:id="rId6" imgW="1066800" imgH="228600" progId="Equation.DSMT4">
              <p:embed/>
            </p:oleObj>
          </a:graphicData>
        </a:graphic>
      </p:graphicFrame>
      <p:sp>
        <p:nvSpPr>
          <p:cNvPr id="32780" name="Rectangle 13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2781" name="对象 8"/>
          <p:cNvGraphicFramePr>
            <a:graphicFrameLocks/>
          </p:cNvGraphicFramePr>
          <p:nvPr/>
        </p:nvGraphicFramePr>
        <p:xfrm>
          <a:off x="755650" y="1989138"/>
          <a:ext cx="1703388" cy="576262"/>
        </p:xfrm>
        <a:graphic>
          <a:graphicData uri="http://schemas.openxmlformats.org/presentationml/2006/ole">
            <p:oleObj spid="_x0000_s48133" r:id="rId7" imgW="672808" imgH="228501" progId="Equation.DSMT4">
              <p:embed/>
            </p:oleObj>
          </a:graphicData>
        </a:graphic>
      </p:graphicFrame>
      <p:sp>
        <p:nvSpPr>
          <p:cNvPr id="32782" name="Rectangle 13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2783" name="对象 10"/>
          <p:cNvGraphicFramePr>
            <a:graphicFrameLocks/>
          </p:cNvGraphicFramePr>
          <p:nvPr/>
        </p:nvGraphicFramePr>
        <p:xfrm>
          <a:off x="2771775" y="1989138"/>
          <a:ext cx="1560513" cy="576262"/>
        </p:xfrm>
        <a:graphic>
          <a:graphicData uri="http://schemas.openxmlformats.org/presentationml/2006/ole">
            <p:oleObj spid="_x0000_s48132" r:id="rId8" imgW="622030" imgH="215806" progId="Equation.DSMT4">
              <p:embed/>
            </p:oleObj>
          </a:graphicData>
        </a:graphic>
      </p:graphicFrame>
      <p:sp>
        <p:nvSpPr>
          <p:cNvPr id="32784" name="Rectangle 13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2785" name="对象 12"/>
          <p:cNvGraphicFramePr>
            <a:graphicFrameLocks/>
          </p:cNvGraphicFramePr>
          <p:nvPr/>
        </p:nvGraphicFramePr>
        <p:xfrm>
          <a:off x="755650" y="2559050"/>
          <a:ext cx="4200525" cy="869950"/>
        </p:xfrm>
        <a:graphic>
          <a:graphicData uri="http://schemas.openxmlformats.org/presentationml/2006/ole">
            <p:oleObj spid="_x0000_s48131" r:id="rId9" imgW="1828800" imgH="381000" progId="Equation.DSMT4">
              <p:embed/>
            </p:oleObj>
          </a:graphicData>
        </a:graphic>
      </p:graphicFrame>
      <p:sp>
        <p:nvSpPr>
          <p:cNvPr id="32786" name="Rectangle 13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2787" name="对象 14"/>
          <p:cNvGraphicFramePr>
            <a:graphicFrameLocks/>
          </p:cNvGraphicFramePr>
          <p:nvPr/>
        </p:nvGraphicFramePr>
        <p:xfrm>
          <a:off x="755650" y="3357563"/>
          <a:ext cx="4919663" cy="844550"/>
        </p:xfrm>
        <a:graphic>
          <a:graphicData uri="http://schemas.openxmlformats.org/presentationml/2006/ole">
            <p:oleObj spid="_x0000_s48130" r:id="rId10" imgW="2222500" imgH="381000" progId="Equation.DSMT4">
              <p:embed/>
            </p:oleObj>
          </a:graphicData>
        </a:graphic>
      </p:graphicFrame>
      <p:sp>
        <p:nvSpPr>
          <p:cNvPr id="32788" name="Rectangle 14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2789" name="对象 16"/>
          <p:cNvGraphicFramePr>
            <a:graphicFrameLocks/>
          </p:cNvGraphicFramePr>
          <p:nvPr/>
        </p:nvGraphicFramePr>
        <p:xfrm>
          <a:off x="755650" y="4221163"/>
          <a:ext cx="5040313" cy="576262"/>
        </p:xfrm>
        <a:graphic>
          <a:graphicData uri="http://schemas.openxmlformats.org/presentationml/2006/ole">
            <p:oleObj spid="_x0000_s48129" r:id="rId11" imgW="1993900" imgH="228600" progId="Equation.DSMT4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5" grpId="0"/>
      <p:bldP spid="119" grpId="0"/>
      <p:bldP spid="327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4"/>
          <p:cNvSpPr/>
          <p:nvPr/>
        </p:nvSpPr>
        <p:spPr>
          <a:xfrm>
            <a:off x="292100" y="836613"/>
            <a:ext cx="5575300" cy="1385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换路后，由于储能不变，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= 0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时电容相当于理想电压源，电感相当于理想电流源。</a:t>
            </a:r>
            <a:endParaRPr lang="en-US" altLang="zh-CN" sz="2800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92" name="AutoShape 60" descr="80%"/>
          <p:cNvSpPr>
            <a:spLocks noChangeArrowheads="1"/>
          </p:cNvSpPr>
          <p:nvPr/>
        </p:nvSpPr>
        <p:spPr bwMode="auto">
          <a:xfrm>
            <a:off x="5757863" y="3309938"/>
            <a:ext cx="1257300" cy="609600"/>
          </a:xfrm>
          <a:prstGeom prst="wedgeEllipseCallout">
            <a:avLst>
              <a:gd name="adj1" fmla="val 42642"/>
              <a:gd name="adj2" fmla="val -183583"/>
            </a:avLst>
          </a:prstGeom>
          <a:pattFill prst="pct80">
            <a:fgClr>
              <a:srgbClr val="FFCC00"/>
            </a:fgClr>
            <a:bgClr>
              <a:srgbClr val="FFFFFF"/>
            </a:bgClr>
          </a:pattFill>
          <a:ln w="38100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400" b="1" i="1" u="none" strike="noStrike" kern="1200" cap="none" spc="0" normalizeH="0" baseline="-2500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</a:p>
        </p:txBody>
      </p:sp>
      <p:sp>
        <p:nvSpPr>
          <p:cNvPr id="95293" name="AutoShape 61" descr="80%"/>
          <p:cNvSpPr>
            <a:spLocks noChangeArrowheads="1"/>
          </p:cNvSpPr>
          <p:nvPr/>
        </p:nvSpPr>
        <p:spPr bwMode="auto">
          <a:xfrm>
            <a:off x="7412038" y="3554413"/>
            <a:ext cx="1390650" cy="609600"/>
          </a:xfrm>
          <a:prstGeom prst="wedgeEllipseCallout">
            <a:avLst>
              <a:gd name="adj1" fmla="val 27177"/>
              <a:gd name="adj2" fmla="val -358606"/>
            </a:avLst>
          </a:prstGeom>
          <a:pattFill prst="pct80">
            <a:fgClr>
              <a:srgbClr val="00FF00"/>
            </a:fgClr>
            <a:bgClr>
              <a:srgbClr val="FFFFFF"/>
            </a:bgClr>
          </a:pattFill>
          <a:ln w="38100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400" b="1" i="1" u="none" strike="noStrike" kern="1200" cap="none" spc="0" normalizeH="0" baseline="-2500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</a:p>
        </p:txBody>
      </p: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1A7B503-6B18-4750-BA7C-23196D118A3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17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33799" name="Rectangle 12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08625" y="476250"/>
            <a:ext cx="3479800" cy="3090863"/>
            <a:chOff x="5508625" y="476250"/>
            <a:chExt cx="3479800" cy="3090863"/>
          </a:xfrm>
        </p:grpSpPr>
        <p:sp>
          <p:nvSpPr>
            <p:cNvPr id="33821" name="Rectangle 14"/>
            <p:cNvSpPr/>
            <p:nvPr/>
          </p:nvSpPr>
          <p:spPr>
            <a:xfrm>
              <a:off x="6065838" y="3105150"/>
              <a:ext cx="2473325" cy="4619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t 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= 0+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时等效电路</a:t>
              </a:r>
            </a:p>
          </p:txBody>
        </p:sp>
        <p:graphicFrame>
          <p:nvGraphicFramePr>
            <p:cNvPr id="33822" name="对象 7"/>
            <p:cNvGraphicFramePr>
              <a:graphicFrameLocks/>
            </p:cNvGraphicFramePr>
            <p:nvPr/>
          </p:nvGraphicFramePr>
          <p:xfrm>
            <a:off x="5508625" y="476250"/>
            <a:ext cx="3479800" cy="2730500"/>
          </p:xfrm>
          <a:graphic>
            <a:graphicData uri="http://schemas.openxmlformats.org/presentationml/2006/ole">
              <p:oleObj spid="_x0000_s49162" r:id="rId3" imgW="818191" imgH="617608" progId="Visio.Drawing.11">
                <p:embed/>
              </p:oleObj>
            </a:graphicData>
          </a:graphic>
        </p:graphicFrame>
      </p:grpSp>
      <p:sp>
        <p:nvSpPr>
          <p:cNvPr id="33801" name="Rectangle 12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3803" name="对象 9"/>
          <p:cNvGraphicFramePr>
            <a:graphicFrameLocks/>
          </p:cNvGraphicFramePr>
          <p:nvPr/>
        </p:nvGraphicFramePr>
        <p:xfrm>
          <a:off x="468313" y="2420938"/>
          <a:ext cx="5011737" cy="608012"/>
        </p:xfrm>
        <a:graphic>
          <a:graphicData uri="http://schemas.openxmlformats.org/presentationml/2006/ole">
            <p:oleObj spid="_x0000_s49161" r:id="rId4" imgW="1892300" imgH="228600" progId="Equation.DSMT4">
              <p:embed/>
            </p:oleObj>
          </a:graphicData>
        </a:graphic>
      </p:graphicFrame>
      <p:sp>
        <p:nvSpPr>
          <p:cNvPr id="3" name="Rectangle 12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3805" name="对象 11"/>
          <p:cNvGraphicFramePr>
            <a:graphicFrameLocks/>
          </p:cNvGraphicFramePr>
          <p:nvPr/>
        </p:nvGraphicFramePr>
        <p:xfrm>
          <a:off x="468313" y="4437063"/>
          <a:ext cx="2927350" cy="576262"/>
        </p:xfrm>
        <a:graphic>
          <a:graphicData uri="http://schemas.openxmlformats.org/presentationml/2006/ole">
            <p:oleObj spid="_x0000_s49160" r:id="rId5" imgW="1168400" imgH="228600" progId="Equation.DSMT4">
              <p:embed/>
            </p:oleObj>
          </a:graphicData>
        </a:graphic>
      </p:graphicFrame>
      <p:sp>
        <p:nvSpPr>
          <p:cNvPr id="5" name="Rectangle 13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3807" name="对象 13"/>
          <p:cNvGraphicFramePr>
            <a:graphicFrameLocks/>
          </p:cNvGraphicFramePr>
          <p:nvPr/>
        </p:nvGraphicFramePr>
        <p:xfrm>
          <a:off x="468313" y="3141663"/>
          <a:ext cx="4184650" cy="611187"/>
        </p:xfrm>
        <a:graphic>
          <a:graphicData uri="http://schemas.openxmlformats.org/presentationml/2006/ole">
            <p:oleObj spid="_x0000_s49159" r:id="rId6" imgW="1562100" imgH="228600" progId="Equation.DSMT4">
              <p:embed/>
            </p:oleObj>
          </a:graphicData>
        </a:graphic>
      </p:graphicFrame>
      <p:sp>
        <p:nvSpPr>
          <p:cNvPr id="7" name="Rectangle 13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3809" name="对象 15"/>
          <p:cNvGraphicFramePr>
            <a:graphicFrameLocks/>
          </p:cNvGraphicFramePr>
          <p:nvPr/>
        </p:nvGraphicFramePr>
        <p:xfrm>
          <a:off x="2555875" y="3789363"/>
          <a:ext cx="3455988" cy="549275"/>
        </p:xfrm>
        <a:graphic>
          <a:graphicData uri="http://schemas.openxmlformats.org/presentationml/2006/ole">
            <p:oleObj spid="_x0000_s49158" r:id="rId7" imgW="1447800" imgH="228600" progId="Equation.DSMT4">
              <p:embed/>
            </p:oleObj>
          </a:graphicData>
        </a:graphic>
      </p:graphicFrame>
      <p:sp>
        <p:nvSpPr>
          <p:cNvPr id="8" name="Rectangle 13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3811" name="对象 17"/>
          <p:cNvGraphicFramePr>
            <a:graphicFrameLocks/>
          </p:cNvGraphicFramePr>
          <p:nvPr/>
        </p:nvGraphicFramePr>
        <p:xfrm>
          <a:off x="468313" y="5084763"/>
          <a:ext cx="5756275" cy="536575"/>
        </p:xfrm>
        <a:graphic>
          <a:graphicData uri="http://schemas.openxmlformats.org/presentationml/2006/ole">
            <p:oleObj spid="_x0000_s49157" r:id="rId8" imgW="2463800" imgH="228600" progId="Equation.DSMT4">
              <p:embed/>
            </p:oleObj>
          </a:graphicData>
        </a:graphic>
      </p:graphicFrame>
      <p:sp>
        <p:nvSpPr>
          <p:cNvPr id="9" name="Rectangle 13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3813" name="对象 19"/>
          <p:cNvGraphicFramePr>
            <a:graphicFrameLocks/>
          </p:cNvGraphicFramePr>
          <p:nvPr/>
        </p:nvGraphicFramePr>
        <p:xfrm>
          <a:off x="468313" y="3810000"/>
          <a:ext cx="1943100" cy="576263"/>
        </p:xfrm>
        <a:graphic>
          <a:graphicData uri="http://schemas.openxmlformats.org/presentationml/2006/ole">
            <p:oleObj spid="_x0000_s49156" r:id="rId9" imgW="774364" imgH="228501" progId="Equation.DSMT4">
              <p:embed/>
            </p:oleObj>
          </a:graphicData>
        </a:graphic>
      </p:graphicFrame>
      <p:sp>
        <p:nvSpPr>
          <p:cNvPr id="10" name="Rectangle 13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3815" name="对象 21"/>
          <p:cNvGraphicFramePr>
            <a:graphicFrameLocks/>
          </p:cNvGraphicFramePr>
          <p:nvPr/>
        </p:nvGraphicFramePr>
        <p:xfrm>
          <a:off x="3492500" y="4437063"/>
          <a:ext cx="1751013" cy="576262"/>
        </p:xfrm>
        <a:graphic>
          <a:graphicData uri="http://schemas.openxmlformats.org/presentationml/2006/ole">
            <p:oleObj spid="_x0000_s49155" r:id="rId10" imgW="698500" imgH="228600" progId="Equation.DSMT4">
              <p:embed/>
            </p:oleObj>
          </a:graphicData>
        </a:graphic>
      </p:graphicFrame>
      <p:grpSp>
        <p:nvGrpSpPr>
          <p:cNvPr id="138" name="Group 26"/>
          <p:cNvGrpSpPr/>
          <p:nvPr/>
        </p:nvGrpSpPr>
        <p:grpSpPr>
          <a:xfrm>
            <a:off x="428625" y="5661025"/>
            <a:ext cx="8247063" cy="685800"/>
            <a:chOff x="384" y="3240"/>
            <a:chExt cx="5195" cy="432"/>
          </a:xfrm>
        </p:grpSpPr>
        <p:sp>
          <p:nvSpPr>
            <p:cNvPr id="139" name="Text Box 27"/>
            <p:cNvSpPr txBox="1">
              <a:spLocks noChangeArrowheads="1"/>
            </p:cNvSpPr>
            <p:nvPr/>
          </p:nvSpPr>
          <p:spPr bwMode="auto">
            <a:xfrm>
              <a:off x="384" y="3264"/>
              <a:ext cx="1252" cy="35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lnSpc>
                  <a:spcPct val="11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换路瞬间，</a:t>
              </a:r>
            </a:p>
          </p:txBody>
        </p:sp>
        <p:graphicFrame>
          <p:nvGraphicFramePr>
            <p:cNvPr id="33817" name="Object 28"/>
            <p:cNvGraphicFramePr>
              <a:graphicFrameLocks/>
            </p:cNvGraphicFramePr>
            <p:nvPr/>
          </p:nvGraphicFramePr>
          <p:xfrm>
            <a:off x="1525" y="3247"/>
            <a:ext cx="763" cy="425"/>
          </p:xfrm>
          <a:graphic>
            <a:graphicData uri="http://schemas.openxmlformats.org/presentationml/2006/ole">
              <p:oleObj spid="_x0000_s49154" r:id="rId11" imgW="419040" imgH="127080" progId="Equation.3">
                <p:embed/>
              </p:oleObj>
            </a:graphicData>
          </a:graphic>
        </p:graphicFrame>
        <p:sp>
          <p:nvSpPr>
            <p:cNvPr id="141" name="Text Box 29"/>
            <p:cNvSpPr txBox="1">
              <a:spLocks noChangeArrowheads="1"/>
            </p:cNvSpPr>
            <p:nvPr/>
          </p:nvSpPr>
          <p:spPr bwMode="auto">
            <a:xfrm>
              <a:off x="2245" y="3261"/>
              <a:ext cx="1480" cy="35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lnSpc>
                  <a:spcPct val="11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不能跃变，但</a:t>
              </a:r>
            </a:p>
          </p:txBody>
        </p:sp>
        <p:sp>
          <p:nvSpPr>
            <p:cNvPr id="142" name="Text Box 30"/>
            <p:cNvSpPr txBox="1">
              <a:spLocks noChangeArrowheads="1"/>
            </p:cNvSpPr>
            <p:nvPr/>
          </p:nvSpPr>
          <p:spPr bwMode="auto">
            <a:xfrm>
              <a:off x="4327" y="3240"/>
              <a:ext cx="1252" cy="35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lnSpc>
                  <a:spcPct val="11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可以跃变。</a:t>
              </a:r>
            </a:p>
          </p:txBody>
        </p:sp>
        <p:graphicFrame>
          <p:nvGraphicFramePr>
            <p:cNvPr id="33820" name="Object 31"/>
            <p:cNvGraphicFramePr>
              <a:graphicFrameLocks/>
            </p:cNvGraphicFramePr>
            <p:nvPr/>
          </p:nvGraphicFramePr>
          <p:xfrm>
            <a:off x="3655" y="3240"/>
            <a:ext cx="785" cy="425"/>
          </p:xfrm>
          <a:graphic>
            <a:graphicData uri="http://schemas.openxmlformats.org/presentationml/2006/ole">
              <p:oleObj spid="_x0000_s49153" r:id="rId12" imgW="432000" imgH="127080" progId="Equation.3">
                <p:embed/>
              </p:oleObj>
            </a:graphicData>
          </a:graphic>
        </p:graphicFrame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/>
      <p:bldP spid="95292" grpId="0" animBg="1"/>
      <p:bldP spid="952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3810000" y="654050"/>
            <a:ext cx="1111250" cy="646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6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结论</a:t>
            </a:r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86106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1.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换路瞬间，</a:t>
            </a:r>
            <a:r>
              <a:rPr kumimoji="1" lang="en-US" altLang="zh-CN" sz="28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1" kern="1200" cap="none" spc="0" normalizeH="0" baseline="-2500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zh-CN" altLang="en-US" sz="2800" b="1" i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1" kern="1200" cap="none" spc="0" normalizeH="0" baseline="-2500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不能跃变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但其它电量可以。</a:t>
            </a:r>
            <a:endParaRPr kumimoji="1" lang="zh-CN" altLang="en-US" kern="1200" cap="none" spc="0" normalizeH="0" baseline="0" noProof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250825" y="2997200"/>
            <a:ext cx="8969375" cy="29733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3.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换路前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若储能元件储有能量</a:t>
            </a:r>
          </a:p>
          <a:p>
            <a:pPr marL="457200" marR="0" indent="-45720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zh-CN" altLang="en-US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</a:t>
            </a:r>
            <a:r>
              <a:rPr kumimoji="1" lang="en-US" altLang="zh-CN" sz="3200" b="1" i="1" kern="1200" cap="none" spc="0" normalizeH="0" baseline="0" noProof="0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3200" b="1" i="1" kern="1200" cap="none" spc="0" normalizeH="0" baseline="-25000" noProof="0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32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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换路瞬间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等效电路中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),  </a:t>
            </a:r>
          </a:p>
          <a:p>
            <a:pPr marL="457200" marR="0" indent="-45720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电容元件可用一理想电压源替代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其电压为</a:t>
            </a:r>
            <a:r>
              <a:rPr kumimoji="1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3200" b="1" kern="1200" cap="none" spc="0" normalizeH="0" baseline="-2500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36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);</a:t>
            </a:r>
          </a:p>
          <a:p>
            <a:pPr marL="457200" marR="0" indent="-45720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换路前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</a:t>
            </a:r>
            <a:r>
              <a:rPr kumimoji="1" lang="en-US" altLang="zh-CN" sz="3200" b="1" i="1" kern="1200" cap="none" spc="0" normalizeH="0" baseline="0" noProof="0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3200" b="1" i="1" kern="1200" cap="none" spc="0" normalizeH="0" baseline="-25000" noProof="0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32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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,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en-US" altLang="zh-CN" sz="32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等效电路中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 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电感元件</a:t>
            </a:r>
          </a:p>
          <a:p>
            <a:pPr marL="457200" marR="0" indent="-45720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可用一理想电流源替代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，其电流为</a:t>
            </a:r>
            <a:r>
              <a:rPr kumimoji="1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3200" b="1" i="1" kern="1200" cap="none" spc="0" normalizeH="0" baseline="-2500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36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grpSp>
        <p:nvGrpSpPr>
          <p:cNvPr id="34821" name="Group 5"/>
          <p:cNvGrpSpPr/>
          <p:nvPr/>
        </p:nvGrpSpPr>
        <p:grpSpPr>
          <a:xfrm>
            <a:off x="609600" y="6021388"/>
            <a:ext cx="7953375" cy="171450"/>
            <a:chOff x="144" y="528"/>
            <a:chExt cx="5010" cy="108"/>
          </a:xfrm>
        </p:grpSpPr>
        <p:pic>
          <p:nvPicPr>
            <p:cNvPr id="34825" name="Picture 6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26" name="Picture 7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27" name="Picture 8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6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28" name="Picture 9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4829" name="Group 10"/>
            <p:cNvGrpSpPr/>
            <p:nvPr/>
          </p:nvGrpSpPr>
          <p:grpSpPr>
            <a:xfrm>
              <a:off x="144" y="528"/>
              <a:ext cx="876" cy="108"/>
              <a:chOff x="858" y="672"/>
              <a:chExt cx="876" cy="108"/>
            </a:xfrm>
          </p:grpSpPr>
          <p:pic>
            <p:nvPicPr>
              <p:cNvPr id="34869" name="Picture 11" descr="Green and Black Diamon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4870" name="Picture 12" descr="Green and Black Diamon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4871" name="Picture 13" descr="Green and Black Diamon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4872" name="Picture 14" descr="Green and Black Diamon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4873" name="Picture 15" descr="Green and Black Diamon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4874" name="Picture 16" descr="Green and Black Diamon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4875" name="Picture 17" descr="Green and Black Diamon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4876" name="Picture 18" descr="Green and Black Diamon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4877" name="Picture 19" descr="Green and Black Diamon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34830" name="Picture 20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31" name="Picture 21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32" name="Picture 22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33" name="Picture 23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34" name="Picture 24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35" name="Picture 25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36" name="Picture 26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37" name="Picture 27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38" name="Picture 28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39" name="Picture 29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40" name="Picture 30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41" name="Picture 31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42" name="Picture 32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43" name="Picture 33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44" name="Picture 34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45" name="Picture 35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46" name="Picture 36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47" name="Picture 37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48" name="Picture 38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49" name="Picture 39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50" name="Picture 40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51" name="Picture 41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52" name="Picture 42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53" name="Picture 43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54" name="Picture 44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55" name="Picture 45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56" name="Picture 46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57" name="Picture 47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58" name="Picture 48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59" name="Picture 49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60" name="Picture 50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61" name="Picture 51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62" name="Picture 52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63" name="Picture 53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64" name="Picture 54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65" name="Picture 55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66" name="Picture 56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67" name="Picture 57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868" name="Picture 58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6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8363" name="Text Box 59"/>
          <p:cNvSpPr txBox="1">
            <a:spLocks noChangeArrowheads="1"/>
          </p:cNvSpPr>
          <p:nvPr/>
        </p:nvSpPr>
        <p:spPr bwMode="auto">
          <a:xfrm>
            <a:off x="533400" y="1916113"/>
            <a:ext cx="8686800" cy="1127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换路前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若储能元件没有储能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换路瞬间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的等</a:t>
            </a:r>
          </a:p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效电路中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，可视电容元件短路，电感元件开路。</a:t>
            </a: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4D8441-7E04-438D-8022-27A6B43ABF9B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18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/>
      <p:bldP spid="98308" grpId="0"/>
      <p:bldP spid="983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800100" y="3911600"/>
            <a:ext cx="7937500" cy="1127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457200" marR="0" indent="-45720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经典法</a:t>
            </a:r>
            <a:r>
              <a:rPr kumimoji="0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根据激励</a:t>
            </a:r>
            <a:r>
              <a:rPr kumimoji="0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电源电压或电流</a:t>
            </a:r>
            <a:r>
              <a:rPr kumimoji="0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，通过求解</a:t>
            </a:r>
          </a:p>
          <a:p>
            <a:pPr marL="457200" marR="0" indent="-45720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电路的微分方程得出电路的响应</a:t>
            </a:r>
            <a:r>
              <a:rPr kumimoji="0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电压和电流</a:t>
            </a:r>
            <a:r>
              <a:rPr kumimoji="0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2800" b="1" kern="1200" cap="none" spc="0" normalizeH="0" baseline="0" noProof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838200" y="4954588"/>
            <a:ext cx="1985963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三要素法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2362200" y="5029200"/>
            <a:ext cx="4181475" cy="1500188"/>
            <a:chOff x="912" y="1890"/>
            <a:chExt cx="2634" cy="945"/>
          </a:xfrm>
        </p:grpSpPr>
        <p:grpSp>
          <p:nvGrpSpPr>
            <p:cNvPr id="35905" name="Group 7"/>
            <p:cNvGrpSpPr/>
            <p:nvPr/>
          </p:nvGrpSpPr>
          <p:grpSpPr>
            <a:xfrm>
              <a:off x="912" y="1890"/>
              <a:ext cx="1454" cy="945"/>
              <a:chOff x="2017" y="1593"/>
              <a:chExt cx="1454" cy="945"/>
            </a:xfrm>
          </p:grpSpPr>
          <p:grpSp>
            <p:nvGrpSpPr>
              <p:cNvPr id="35907" name="Group 8"/>
              <p:cNvGrpSpPr/>
              <p:nvPr/>
            </p:nvGrpSpPr>
            <p:grpSpPr>
              <a:xfrm>
                <a:off x="2400" y="1593"/>
                <a:ext cx="1071" cy="945"/>
                <a:chOff x="2400" y="1593"/>
                <a:chExt cx="1071" cy="945"/>
              </a:xfrm>
            </p:grpSpPr>
            <p:sp>
              <p:nvSpPr>
                <p:cNvPr id="100361" name="Rectangle 9"/>
                <p:cNvSpPr>
                  <a:spLocks noChangeArrowheads="1"/>
                </p:cNvSpPr>
                <p:nvPr/>
              </p:nvSpPr>
              <p:spPr bwMode="auto">
                <a:xfrm>
                  <a:off x="2468" y="1593"/>
                  <a:ext cx="798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初始值</a:t>
                  </a:r>
                </a:p>
              </p:txBody>
            </p:sp>
            <p:sp>
              <p:nvSpPr>
                <p:cNvPr id="10036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445" y="1924"/>
                  <a:ext cx="798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R="0" algn="ctr" defTabSz="914400">
                    <a:spcBef>
                      <a:spcPct val="50000"/>
                    </a:spcBef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800" b="1" kern="1200" cap="none" spc="0" normalizeH="0" baseline="0" noProof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稳态值</a:t>
                  </a:r>
                </a:p>
              </p:txBody>
            </p:sp>
            <p:sp>
              <p:nvSpPr>
                <p:cNvPr id="10036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446" y="2208"/>
                  <a:ext cx="1025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R="0" algn="ctr" defTabSz="914400">
                    <a:spcBef>
                      <a:spcPct val="50000"/>
                    </a:spcBef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800" b="1" kern="1200" cap="none" spc="0" normalizeH="0" baseline="0" noProof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时间常数</a:t>
                  </a:r>
                </a:p>
              </p:txBody>
            </p:sp>
            <p:sp>
              <p:nvSpPr>
                <p:cNvPr id="35912" name="AutoShape 12"/>
                <p:cNvSpPr/>
                <p:nvPr/>
              </p:nvSpPr>
              <p:spPr>
                <a:xfrm>
                  <a:off x="2400" y="1728"/>
                  <a:ext cx="96" cy="756"/>
                </a:xfrm>
                <a:prstGeom prst="leftBrace">
                  <a:avLst>
                    <a:gd name="adj1" fmla="val 65625"/>
                    <a:gd name="adj2" fmla="val 50000"/>
                  </a:avLst>
                </a:prstGeom>
                <a:noFill/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0365" name="Rectangle 13"/>
              <p:cNvSpPr>
                <a:spLocks noChangeArrowheads="1"/>
              </p:cNvSpPr>
              <p:nvPr/>
            </p:nvSpPr>
            <p:spPr bwMode="auto">
              <a:xfrm flipH="1">
                <a:off x="2017" y="1920"/>
                <a:ext cx="575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求</a:t>
                </a:r>
              </a:p>
            </p:txBody>
          </p:sp>
        </p:grpSp>
        <p:sp>
          <p:nvSpPr>
            <p:cNvPr id="100366" name="Text Box 14"/>
            <p:cNvSpPr txBox="1">
              <a:spLocks noChangeArrowheads="1"/>
            </p:cNvSpPr>
            <p:nvPr/>
          </p:nvSpPr>
          <p:spPr bwMode="auto">
            <a:xfrm>
              <a:off x="2294" y="2223"/>
              <a:ext cx="1252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（三要素）</a:t>
              </a:r>
            </a:p>
          </p:txBody>
        </p:sp>
      </p:grpSp>
      <p:grpSp>
        <p:nvGrpSpPr>
          <p:cNvPr id="35845" name="Group 15"/>
          <p:cNvGrpSpPr/>
          <p:nvPr/>
        </p:nvGrpSpPr>
        <p:grpSpPr>
          <a:xfrm>
            <a:off x="639763" y="3159125"/>
            <a:ext cx="7953375" cy="171450"/>
            <a:chOff x="144" y="528"/>
            <a:chExt cx="5010" cy="108"/>
          </a:xfrm>
        </p:grpSpPr>
        <p:pic>
          <p:nvPicPr>
            <p:cNvPr id="35852" name="Picture 16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53" name="Picture 17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54" name="Picture 18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6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55" name="Picture 19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5856" name="Group 20"/>
            <p:cNvGrpSpPr/>
            <p:nvPr/>
          </p:nvGrpSpPr>
          <p:grpSpPr>
            <a:xfrm>
              <a:off x="144" y="528"/>
              <a:ext cx="876" cy="108"/>
              <a:chOff x="858" y="672"/>
              <a:chExt cx="876" cy="108"/>
            </a:xfrm>
          </p:grpSpPr>
          <p:pic>
            <p:nvPicPr>
              <p:cNvPr id="35896" name="Picture 21" descr="Green and Black Diamon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5897" name="Picture 22" descr="Green and Black Diamon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5898" name="Picture 23" descr="Green and Black Diamon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5899" name="Picture 24" descr="Green and Black Diamon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5900" name="Picture 25" descr="Green and Black Diamon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5901" name="Picture 26" descr="Green and Black Diamon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3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5902" name="Picture 27" descr="Green and Black Diamon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5903" name="Picture 28" descr="Green and Black Diamon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2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5904" name="Picture 29" descr="Green and Black Diamon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35857" name="Picture 30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58" name="Picture 31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59" name="Picture 32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60" name="Picture 33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61" name="Picture 34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62" name="Picture 35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63" name="Picture 36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64" name="Picture 37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65" name="Picture 38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66" name="Picture 39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67" name="Picture 40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68" name="Picture 41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69" name="Picture 42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70" name="Picture 43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71" name="Picture 44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72" name="Picture 45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73" name="Picture 46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74" name="Picture 47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75" name="Picture 48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76" name="Picture 49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77" name="Picture 50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78" name="Picture 51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79" name="Picture 52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4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80" name="Picture 53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81" name="Picture 54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82" name="Picture 55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83" name="Picture 56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84" name="Picture 57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85" name="Picture 58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86" name="Picture 59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6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87" name="Picture 60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88" name="Picture 61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89" name="Picture 62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90" name="Picture 63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91" name="Picture 64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2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92" name="Picture 65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93" name="Picture 66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8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94" name="Picture 67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0" y="528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95" name="Picture 68" descr="Green and Black Diamon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6" y="528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00421" name="Text Box 69"/>
          <p:cNvSpPr txBox="1">
            <a:spLocks noChangeArrowheads="1"/>
          </p:cNvSpPr>
          <p:nvPr/>
        </p:nvSpPr>
        <p:spPr bwMode="auto">
          <a:xfrm>
            <a:off x="395288" y="2205038"/>
            <a:ext cx="8435975" cy="1039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仅含一个储能元件或可等效为一个储能元件的线性电路</a:t>
            </a:r>
            <a:r>
              <a:rPr kumimoji="1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  </a:t>
            </a:r>
            <a:r>
              <a:rPr kumimoji="1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且由一阶微分方程描述，称为</a:t>
            </a:r>
            <a:r>
              <a:rPr kumimoji="1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一阶线性电路。</a:t>
            </a:r>
          </a:p>
        </p:txBody>
      </p:sp>
      <p:sp>
        <p:nvSpPr>
          <p:cNvPr id="100422" name="Rectangle 70"/>
          <p:cNvSpPr>
            <a:spLocks noChangeArrowheads="1"/>
          </p:cNvSpPr>
          <p:nvPr/>
        </p:nvSpPr>
        <p:spPr bwMode="auto">
          <a:xfrm>
            <a:off x="533400" y="1628775"/>
            <a:ext cx="1627188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一阶电路</a:t>
            </a:r>
          </a:p>
        </p:txBody>
      </p:sp>
      <p:sp>
        <p:nvSpPr>
          <p:cNvPr id="100423" name="Rectangle 71"/>
          <p:cNvSpPr>
            <a:spLocks noChangeArrowheads="1"/>
          </p:cNvSpPr>
          <p:nvPr/>
        </p:nvSpPr>
        <p:spPr bwMode="auto">
          <a:xfrm>
            <a:off x="457200" y="3519488"/>
            <a:ext cx="1627188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求解方法</a:t>
            </a: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D7886C-34F2-45CB-A8D6-E6661BC0B4BD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19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75" name="Rectangle 16"/>
          <p:cNvSpPr>
            <a:spLocks noChangeArrowheads="1"/>
          </p:cNvSpPr>
          <p:nvPr/>
        </p:nvSpPr>
        <p:spPr bwMode="gray">
          <a:xfrm>
            <a:off x="0" y="836613"/>
            <a:ext cx="9144000" cy="576263"/>
          </a:xfrm>
          <a:prstGeom prst="rect">
            <a:avLst/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C000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4.3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暂态过程的分析方法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4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04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/>
      <p:bldP spid="100357" grpId="0"/>
      <p:bldP spid="100421" grpId="0"/>
      <p:bldP spid="100422" grpId="0"/>
      <p:bldP spid="1004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295400" y="2466975"/>
            <a:ext cx="47244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4.2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电路初始值的计算</a:t>
            </a:r>
          </a:p>
        </p:txBody>
      </p:sp>
      <p:sp>
        <p:nvSpPr>
          <p:cNvPr id="77827" name="Rectangle 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295400" y="3052763"/>
            <a:ext cx="51816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4.3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暂态过程的分析方法</a:t>
            </a:r>
          </a:p>
        </p:txBody>
      </p:sp>
      <p:sp>
        <p:nvSpPr>
          <p:cNvPr id="77828" name="Rectangle 4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295400" y="3624263"/>
            <a:ext cx="67818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4.4  RC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电路的响应</a:t>
            </a:r>
          </a:p>
        </p:txBody>
      </p:sp>
      <p:sp>
        <p:nvSpPr>
          <p:cNvPr id="77830" name="Rectangle 6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295400" y="4210050"/>
            <a:ext cx="58674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4.5  RL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电路的响应</a:t>
            </a:r>
          </a:p>
        </p:txBody>
      </p:sp>
      <p:sp>
        <p:nvSpPr>
          <p:cNvPr id="77831" name="Rectangle 7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295400" y="1909763"/>
            <a:ext cx="64008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4.1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动态电路基础</a:t>
            </a:r>
          </a:p>
        </p:txBody>
      </p:sp>
      <p:sp>
        <p:nvSpPr>
          <p:cNvPr id="18439" name="Text Box 9"/>
          <p:cNvSpPr txBox="1"/>
          <p:nvPr/>
        </p:nvSpPr>
        <p:spPr>
          <a:xfrm>
            <a:off x="2195513" y="5300663"/>
            <a:ext cx="3671887" cy="523875"/>
          </a:xfrm>
          <a:prstGeom prst="rect">
            <a:avLst/>
          </a:prstGeom>
          <a:solidFill>
            <a:srgbClr val="FFCC99"/>
          </a:solidFill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习题</a:t>
            </a:r>
            <a:r>
              <a:rPr lang="en-US" altLang="zh-CN" sz="2800" b="1" dirty="0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A7DFF53-B6AD-4245-A806-B405FF830A50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2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gray">
          <a:xfrm>
            <a:off x="0" y="836613"/>
            <a:ext cx="9144000" cy="576263"/>
          </a:xfrm>
          <a:prstGeom prst="rect">
            <a:avLst/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C000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第</a:t>
            </a: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章 一阶线性电路的暂态分析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D7886C-34F2-45CB-A8D6-E6661BC0B4BD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20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36868" name="矩形 3"/>
          <p:cNvSpPr>
            <a:spLocks noChangeArrowheads="1"/>
          </p:cNvSpPr>
          <p:nvPr/>
        </p:nvSpPr>
        <p:spPr bwMode="auto">
          <a:xfrm>
            <a:off x="468313" y="836613"/>
            <a:ext cx="1625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经典法</a:t>
            </a:r>
            <a:endParaRPr kumimoji="1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33400" y="1327150"/>
            <a:ext cx="8142288" cy="24622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分析动态电路时，在换路后电路中，根据基尔霍夫定律和元件的伏安关系列写电路的微分方程，然后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求解微分方程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，从而得到所求电路的响应（电压或电流），这种方法称为经典法，经典法是一种常在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时域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中进行的分析方法。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39750" y="3703638"/>
            <a:ext cx="4608513" cy="1987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如图所示电路，假设电容的初始值</a:t>
            </a:r>
            <a:r>
              <a:rPr kumimoji="1" lang="en-US" altLang="zh-CN" sz="28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，开关闭合后电路，以电容电压</a:t>
            </a:r>
            <a:r>
              <a:rPr kumimoji="1" lang="en-US" altLang="zh-CN" sz="28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为变量列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KVL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方程：</a:t>
            </a: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63" y="3284538"/>
            <a:ext cx="3455987" cy="19446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/>
          <p:cNvGraphicFramePr>
            <a:graphicFrameLocks/>
          </p:cNvGraphicFramePr>
          <p:nvPr/>
        </p:nvGraphicFramePr>
        <p:xfrm>
          <a:off x="3192463" y="5691188"/>
          <a:ext cx="1944687" cy="565150"/>
        </p:xfrm>
        <a:graphic>
          <a:graphicData uri="http://schemas.openxmlformats.org/presentationml/2006/ole">
            <p:oleObj spid="_x0000_s50177" r:id="rId4" imgW="698197" imgH="203112" progId="Equation.DSMT4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D7886C-34F2-45CB-A8D6-E6661BC0B4BD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21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9750" y="692150"/>
            <a:ext cx="7920038" cy="881063"/>
            <a:chOff x="539552" y="948330"/>
            <a:chExt cx="7920880" cy="880408"/>
          </a:xfrm>
        </p:grpSpPr>
        <p:sp>
          <p:nvSpPr>
            <p:cNvPr id="7" name="Text Box 13"/>
            <p:cNvSpPr txBox="1">
              <a:spLocks noChangeArrowheads="1"/>
            </p:cNvSpPr>
            <p:nvPr/>
          </p:nvSpPr>
          <p:spPr bwMode="auto">
            <a:xfrm>
              <a:off x="539552" y="1124412"/>
              <a:ext cx="7920880" cy="5282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algn="just" defTabSz="914400">
                <a:lnSpc>
                  <a:spcPct val="110000"/>
                </a:lnSpc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其中               ，则</a:t>
              </a:r>
              <a:endPara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37903" name="对象 3"/>
            <p:cNvGraphicFramePr>
              <a:graphicFrameLocks/>
            </p:cNvGraphicFramePr>
            <p:nvPr/>
          </p:nvGraphicFramePr>
          <p:xfrm>
            <a:off x="1835696" y="948330"/>
            <a:ext cx="1352054" cy="880408"/>
          </p:xfrm>
          <a:graphic>
            <a:graphicData uri="http://schemas.openxmlformats.org/presentationml/2006/ole">
              <p:oleObj spid="_x0000_s54276" r:id="rId3" imgW="545626" imgH="355292" progId="Equation.DSMT4">
                <p:embed/>
              </p:oleObj>
            </a:graphicData>
          </a:graphic>
        </p:graphicFrame>
      </p:grpSp>
      <p:grpSp>
        <p:nvGrpSpPr>
          <p:cNvPr id="18" name="组合 17"/>
          <p:cNvGrpSpPr/>
          <p:nvPr/>
        </p:nvGrpSpPr>
        <p:grpSpPr>
          <a:xfrm>
            <a:off x="3059113" y="1397000"/>
            <a:ext cx="4176712" cy="881063"/>
            <a:chOff x="3059832" y="1396690"/>
            <a:chExt cx="4176464" cy="881956"/>
          </a:xfrm>
        </p:grpSpPr>
        <p:graphicFrame>
          <p:nvGraphicFramePr>
            <p:cNvPr id="37900" name="对象 9"/>
            <p:cNvGraphicFramePr>
              <a:graphicFrameLocks/>
            </p:cNvGraphicFramePr>
            <p:nvPr/>
          </p:nvGraphicFramePr>
          <p:xfrm>
            <a:off x="3059832" y="1396690"/>
            <a:ext cx="2456878" cy="881956"/>
          </p:xfrm>
          <a:graphic>
            <a:graphicData uri="http://schemas.openxmlformats.org/presentationml/2006/ole">
              <p:oleObj spid="_x0000_s54275" r:id="rId4" imgW="990170" imgH="355446" progId="Equation.DSMT4">
                <p:embed/>
              </p:oleObj>
            </a:graphicData>
          </a:graphic>
        </p:graphicFrame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5939386" y="1557191"/>
              <a:ext cx="1296910" cy="56572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algn="just" defTabSz="914400">
                <a:lnSpc>
                  <a:spcPct val="110000"/>
                </a:lnSpc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(4.3.1)</a:t>
              </a:r>
              <a:endPara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3400" y="2262188"/>
            <a:ext cx="8142288" cy="1041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式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(4.3.1)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为</a:t>
            </a:r>
            <a:r>
              <a:rPr kumimoji="1" lang="zh-CN" altLang="en-US" sz="2800" b="1" kern="1200" cap="none" spc="0" normalizeH="0" baseline="0" noProof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一阶线性非齐次微分方程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，下面将根据高等数学所学知识进行电路方程的求解。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68313" y="3213100"/>
            <a:ext cx="7920038" cy="527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当</a:t>
            </a:r>
            <a:r>
              <a:rPr kumimoji="1" lang="en-US" altLang="zh-CN" sz="28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时：</a:t>
            </a:r>
            <a:endParaRPr kumimoji="1" lang="zh-CN" altLang="en-US" sz="2800" b="1" kern="1200" cap="none" spc="0" normalizeH="0" baseline="0" noProof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5" name="对象 14"/>
          <p:cNvGraphicFramePr>
            <a:graphicFrameLocks/>
          </p:cNvGraphicFramePr>
          <p:nvPr/>
        </p:nvGraphicFramePr>
        <p:xfrm>
          <a:off x="2847975" y="3651250"/>
          <a:ext cx="2300288" cy="881063"/>
        </p:xfrm>
        <a:graphic>
          <a:graphicData uri="http://schemas.openxmlformats.org/presentationml/2006/ole">
            <p:oleObj spid="_x0000_s54274" r:id="rId5" imgW="926698" imgH="355446" progId="Equation.DSMT4">
              <p:embed/>
            </p:oleObj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011863" y="3789363"/>
            <a:ext cx="1296988" cy="527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(4.3.2)</a:t>
            </a: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39750" y="4508500"/>
            <a:ext cx="8142288" cy="1041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式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(4.3.2)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是一阶线性齐次微分方程，使用分离变量法求齐次解，经恒等变形得：</a:t>
            </a:r>
          </a:p>
        </p:txBody>
      </p:sp>
      <p:graphicFrame>
        <p:nvGraphicFramePr>
          <p:cNvPr id="11" name="对象 10"/>
          <p:cNvGraphicFramePr>
            <a:graphicFrameLocks/>
          </p:cNvGraphicFramePr>
          <p:nvPr/>
        </p:nvGraphicFramePr>
        <p:xfrm>
          <a:off x="3203575" y="5516563"/>
          <a:ext cx="2160588" cy="1030287"/>
        </p:xfrm>
        <a:graphic>
          <a:graphicData uri="http://schemas.openxmlformats.org/presentationml/2006/ole">
            <p:oleObj spid="_x0000_s54273" r:id="rId6" imgW="825500" imgH="393700" progId="Equation.DSMT4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D7886C-34F2-45CB-A8D6-E6661BC0B4BD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22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60425" y="990600"/>
            <a:ext cx="4071938" cy="5667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等式两边同时积分可得：</a:t>
            </a: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/>
          </p:cNvGraphicFramePr>
          <p:nvPr/>
        </p:nvGraphicFramePr>
        <p:xfrm>
          <a:off x="1187450" y="1514475"/>
          <a:ext cx="3024188" cy="950913"/>
        </p:xfrm>
        <a:graphic>
          <a:graphicData uri="http://schemas.openxmlformats.org/presentationml/2006/ole">
            <p:oleObj spid="_x0000_s55303" r:id="rId3" imgW="1129810" imgH="355446" progId="Equation.DSMT4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/>
          </p:cNvGraphicFramePr>
          <p:nvPr/>
        </p:nvGraphicFramePr>
        <p:xfrm>
          <a:off x="5940425" y="1557338"/>
          <a:ext cx="2087563" cy="912812"/>
        </p:xfrm>
        <a:graphic>
          <a:graphicData uri="http://schemas.openxmlformats.org/presentationml/2006/ole">
            <p:oleObj spid="_x0000_s55302" r:id="rId4" imgW="812447" imgH="355446" progId="Equation.DSMT4">
              <p:embed/>
            </p:oleObj>
          </a:graphicData>
        </a:graphic>
      </p:graphicFrame>
      <p:sp>
        <p:nvSpPr>
          <p:cNvPr id="10" name="AutoShape 2"/>
          <p:cNvSpPr/>
          <p:nvPr/>
        </p:nvSpPr>
        <p:spPr>
          <a:xfrm>
            <a:off x="4538663" y="1844675"/>
            <a:ext cx="969962" cy="333375"/>
          </a:xfrm>
          <a:prstGeom prst="notchedRightArrow">
            <a:avLst>
              <a:gd name="adj1" fmla="val 50000"/>
              <a:gd name="adj2" fmla="val 45730"/>
            </a:avLst>
          </a:prstGeom>
          <a:gradFill rotWithShape="0">
            <a:gsLst>
              <a:gs pos="0">
                <a:srgbClr val="FFFFCC"/>
              </a:gs>
              <a:gs pos="100000">
                <a:srgbClr val="FF9900"/>
              </a:gs>
            </a:gsLst>
            <a:lin ang="0" scaled="1"/>
            <a:tileRect/>
          </a:gradFill>
          <a:ln w="952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533400" y="2532063"/>
            <a:ext cx="8142288" cy="5667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于是方程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(4.3.2)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的齐次通解为：</a:t>
            </a:r>
          </a:p>
        </p:txBody>
      </p:sp>
      <p:graphicFrame>
        <p:nvGraphicFramePr>
          <p:cNvPr id="9" name="对象 8"/>
          <p:cNvGraphicFramePr>
            <a:graphicFrameLocks/>
          </p:cNvGraphicFramePr>
          <p:nvPr/>
        </p:nvGraphicFramePr>
        <p:xfrm>
          <a:off x="1476375" y="2997200"/>
          <a:ext cx="1871663" cy="863600"/>
        </p:xfrm>
        <a:graphic>
          <a:graphicData uri="http://schemas.openxmlformats.org/presentationml/2006/ole">
            <p:oleObj spid="_x0000_s55301" r:id="rId5" imgW="660113" imgH="304668" progId="Equation.DSMT4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/>
          </p:cNvGraphicFramePr>
          <p:nvPr/>
        </p:nvGraphicFramePr>
        <p:xfrm>
          <a:off x="3624263" y="3141663"/>
          <a:ext cx="1019175" cy="314325"/>
        </p:xfrm>
        <a:graphic>
          <a:graphicData uri="http://schemas.openxmlformats.org/presentationml/2006/ole">
            <p:oleObj spid="_x0000_s55300" r:id="rId6" imgW="698197" imgH="215806" progId="Equation.DSMT4">
              <p:embed/>
            </p:oleObj>
          </a:graphicData>
        </a:graphic>
      </p:graphicFrame>
      <p:sp>
        <p:nvSpPr>
          <p:cNvPr id="14" name="AutoShape 2"/>
          <p:cNvSpPr/>
          <p:nvPr/>
        </p:nvSpPr>
        <p:spPr>
          <a:xfrm>
            <a:off x="3563938" y="3384550"/>
            <a:ext cx="969962" cy="333375"/>
          </a:xfrm>
          <a:prstGeom prst="notchedRightArrow">
            <a:avLst>
              <a:gd name="adj1" fmla="val 50000"/>
              <a:gd name="adj2" fmla="val 45730"/>
            </a:avLst>
          </a:prstGeom>
          <a:gradFill rotWithShape="0">
            <a:gsLst>
              <a:gs pos="0">
                <a:srgbClr val="FFFFCC"/>
              </a:gs>
              <a:gs pos="100000">
                <a:srgbClr val="FF9900"/>
              </a:gs>
            </a:gsLst>
            <a:lin ang="0" scaled="1"/>
            <a:tileRect/>
          </a:gradFill>
          <a:ln w="952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3" name="对象 12"/>
          <p:cNvGraphicFramePr>
            <a:graphicFrameLocks/>
          </p:cNvGraphicFramePr>
          <p:nvPr/>
        </p:nvGraphicFramePr>
        <p:xfrm>
          <a:off x="4813300" y="2976563"/>
          <a:ext cx="1990725" cy="884237"/>
        </p:xfrm>
        <a:graphic>
          <a:graphicData uri="http://schemas.openxmlformats.org/presentationml/2006/ole">
            <p:oleObj spid="_x0000_s55299" r:id="rId7" imgW="685502" imgH="304668" progId="Equation.DSMT4">
              <p:embed/>
            </p:oleObj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468313" y="3870325"/>
            <a:ext cx="7920038" cy="5667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当</a:t>
            </a:r>
            <a:r>
              <a:rPr kumimoji="1" lang="en-US" altLang="zh-CN" sz="28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≠</a:t>
            </a: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时：</a:t>
            </a:r>
            <a:endParaRPr kumimoji="1" lang="zh-CN" altLang="en-US" sz="2800" b="1" kern="1200" cap="none" spc="0" normalizeH="0" baseline="0" noProof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60425" y="4435475"/>
            <a:ext cx="7672388" cy="1514475"/>
            <a:chOff x="860512" y="4374859"/>
            <a:chExt cx="7671928" cy="1514261"/>
          </a:xfrm>
        </p:grpSpPr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860512" y="4374859"/>
              <a:ext cx="7671928" cy="151426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algn="just" defTabSz="914400">
                <a:lnSpc>
                  <a:spcPct val="11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方程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(4.3.1)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为一阶线性非齐次微分方程，它的解由齐次微分方程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(4.3.2)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的通解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即              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和非齐次特解     叠加组成。</a:t>
              </a:r>
              <a:endPara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38929" name="对象 14"/>
            <p:cNvGraphicFramePr>
              <a:graphicFrameLocks/>
            </p:cNvGraphicFramePr>
            <p:nvPr/>
          </p:nvGraphicFramePr>
          <p:xfrm>
            <a:off x="5940152" y="4725144"/>
            <a:ext cx="1339552" cy="684026"/>
          </p:xfrm>
          <a:graphic>
            <a:graphicData uri="http://schemas.openxmlformats.org/presentationml/2006/ole">
              <p:oleObj spid="_x0000_s55298" r:id="rId8" imgW="596641" imgH="304668" progId="Equation.DSMT4">
                <p:embed/>
              </p:oleObj>
            </a:graphicData>
          </a:graphic>
        </p:graphicFrame>
        <p:graphicFrame>
          <p:nvGraphicFramePr>
            <p:cNvPr id="38930" name="对象 17"/>
            <p:cNvGraphicFramePr>
              <a:graphicFrameLocks/>
            </p:cNvGraphicFramePr>
            <p:nvPr/>
          </p:nvGraphicFramePr>
          <p:xfrm>
            <a:off x="2051720" y="5261599"/>
            <a:ext cx="504056" cy="563356"/>
          </p:xfrm>
          <a:graphic>
            <a:graphicData uri="http://schemas.openxmlformats.org/presentationml/2006/ole">
              <p:oleObj spid="_x0000_s55297" r:id="rId9" imgW="215713" imgH="241091" progId="Equation.DSMT4">
                <p:embed/>
              </p:oleObj>
            </a:graphicData>
          </a:graphic>
        </p:graphicFrame>
      </p:grp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6875463" y="3284538"/>
            <a:ext cx="1296988" cy="528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(4.3.3)</a:t>
            </a: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  <p:bldP spid="14" grpId="0" animBg="1"/>
      <p:bldP spid="16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D7886C-34F2-45CB-A8D6-E6661BC0B4BD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23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3850" y="836613"/>
            <a:ext cx="8424863" cy="1039812"/>
            <a:chOff x="323528" y="990483"/>
            <a:chExt cx="8424936" cy="1040285"/>
          </a:xfrm>
        </p:grpSpPr>
        <p:sp>
          <p:nvSpPr>
            <p:cNvPr id="6" name="Text Box 13"/>
            <p:cNvSpPr txBox="1">
              <a:spLocks noChangeArrowheads="1"/>
            </p:cNvSpPr>
            <p:nvPr/>
          </p:nvSpPr>
          <p:spPr bwMode="auto">
            <a:xfrm>
              <a:off x="323528" y="990483"/>
              <a:ext cx="8424936" cy="104028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algn="just" defTabSz="914400">
                <a:lnSpc>
                  <a:spcPct val="11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 通常取特解为电路达到稳态后的电容电压，即是            。</a:t>
              </a:r>
              <a:endPara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39951" name="对象 19"/>
            <p:cNvGraphicFramePr>
              <a:graphicFrameLocks/>
            </p:cNvGraphicFramePr>
            <p:nvPr/>
          </p:nvGraphicFramePr>
          <p:xfrm>
            <a:off x="753592" y="1412776"/>
            <a:ext cx="1154112" cy="563563"/>
          </p:xfrm>
          <a:graphic>
            <a:graphicData uri="http://schemas.openxmlformats.org/presentationml/2006/ole">
              <p:oleObj spid="_x0000_s56326" r:id="rId3" imgW="495085" imgH="241195" progId="Equation.DSMT4">
                <p:embed/>
              </p:oleObj>
            </a:graphicData>
          </a:graphic>
        </p:graphicFrame>
      </p:grpSp>
      <p:grpSp>
        <p:nvGrpSpPr>
          <p:cNvPr id="28" name="组合 27"/>
          <p:cNvGrpSpPr/>
          <p:nvPr/>
        </p:nvGrpSpPr>
        <p:grpSpPr>
          <a:xfrm>
            <a:off x="323850" y="1593850"/>
            <a:ext cx="8424863" cy="3154363"/>
            <a:chOff x="323528" y="1593562"/>
            <a:chExt cx="8424936" cy="3155277"/>
          </a:xfrm>
        </p:grpSpPr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323528" y="1812700"/>
              <a:ext cx="8424936" cy="293613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algn="just" defTabSz="914400">
                <a:lnSpc>
                  <a:spcPct val="11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 从   和   的表达式可以看出，齐次通解              按指数规律衰减，随时间的推移逐渐减小到零，通常称之为</a:t>
              </a:r>
              <a:r>
                <a:rPr kumimoji="1" lang="zh-CN" altLang="en-US" sz="2800" b="1" kern="1200" cap="none" spc="0" normalizeH="0" baseline="0" noProof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暂态分量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，且仅存在于暂态过程中；而非齐次特解         与外施激励有关为恒定值，电路达到稳定状态时的值，通常称之为</a:t>
              </a:r>
              <a:r>
                <a:rPr kumimoji="1" lang="zh-CN" altLang="en-US" sz="2800" b="1" kern="1200" cap="none" spc="0" normalizeH="0" baseline="0" noProof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稳态分量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。综上，电路方程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(4.3.1)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的解为：</a:t>
              </a:r>
              <a:endPara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39946" name="对象 23"/>
            <p:cNvGraphicFramePr>
              <a:graphicFrameLocks/>
            </p:cNvGraphicFramePr>
            <p:nvPr/>
          </p:nvGraphicFramePr>
          <p:xfrm>
            <a:off x="755576" y="3140968"/>
            <a:ext cx="1154112" cy="563563"/>
          </p:xfrm>
          <a:graphic>
            <a:graphicData uri="http://schemas.openxmlformats.org/presentationml/2006/ole">
              <p:oleObj spid="_x0000_s56325" r:id="rId4" imgW="495085" imgH="241195" progId="Equation.DSMT4">
                <p:embed/>
              </p:oleObj>
            </a:graphicData>
          </a:graphic>
        </p:graphicFrame>
        <p:graphicFrame>
          <p:nvGraphicFramePr>
            <p:cNvPr id="39947" name="对象 24"/>
            <p:cNvGraphicFramePr>
              <a:graphicFrameLocks/>
            </p:cNvGraphicFramePr>
            <p:nvPr/>
          </p:nvGraphicFramePr>
          <p:xfrm>
            <a:off x="1309663" y="1740643"/>
            <a:ext cx="422483" cy="536229"/>
          </p:xfrm>
          <a:graphic>
            <a:graphicData uri="http://schemas.openxmlformats.org/presentationml/2006/ole">
              <p:oleObj spid="_x0000_s56324" r:id="rId5" imgW="190417" imgH="241195" progId="Equation.DSMT4">
                <p:embed/>
              </p:oleObj>
            </a:graphicData>
          </a:graphic>
        </p:graphicFrame>
        <p:graphicFrame>
          <p:nvGraphicFramePr>
            <p:cNvPr id="39948" name="对象 25"/>
            <p:cNvGraphicFramePr>
              <a:graphicFrameLocks/>
            </p:cNvGraphicFramePr>
            <p:nvPr/>
          </p:nvGraphicFramePr>
          <p:xfrm>
            <a:off x="2051720" y="1772816"/>
            <a:ext cx="432048" cy="482877"/>
          </p:xfrm>
          <a:graphic>
            <a:graphicData uri="http://schemas.openxmlformats.org/presentationml/2006/ole">
              <p:oleObj spid="_x0000_s56323" r:id="rId6" imgW="215713" imgH="241091" progId="Equation.DSMT4">
                <p:embed/>
              </p:oleObj>
            </a:graphicData>
          </a:graphic>
        </p:graphicFrame>
        <p:graphicFrame>
          <p:nvGraphicFramePr>
            <p:cNvPr id="39949" name="对象 26"/>
            <p:cNvGraphicFramePr>
              <a:graphicFrameLocks/>
            </p:cNvGraphicFramePr>
            <p:nvPr/>
          </p:nvGraphicFramePr>
          <p:xfrm>
            <a:off x="6948264" y="1593562"/>
            <a:ext cx="1368152" cy="698630"/>
          </p:xfrm>
          <a:graphic>
            <a:graphicData uri="http://schemas.openxmlformats.org/presentationml/2006/ole">
              <p:oleObj spid="_x0000_s56322" r:id="rId7" imgW="596641" imgH="304668" progId="Equation.DSMT4">
                <p:embed/>
              </p:oleObj>
            </a:graphicData>
          </a:graphic>
        </p:graphicFrame>
      </p:grpSp>
      <p:graphicFrame>
        <p:nvGraphicFramePr>
          <p:cNvPr id="29" name="对象 28"/>
          <p:cNvGraphicFramePr>
            <a:graphicFrameLocks/>
          </p:cNvGraphicFramePr>
          <p:nvPr/>
        </p:nvGraphicFramePr>
        <p:xfrm>
          <a:off x="2266950" y="4437063"/>
          <a:ext cx="4033838" cy="800100"/>
        </p:xfrm>
        <a:graphic>
          <a:graphicData uri="http://schemas.openxmlformats.org/presentationml/2006/ole">
            <p:oleObj spid="_x0000_s56321" r:id="rId8" imgW="1536033" imgH="304668" progId="Equation.DSMT4">
              <p:embed/>
            </p:oleObj>
          </a:graphicData>
        </a:graphic>
      </p:graphicFrame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6875463" y="4652963"/>
            <a:ext cx="1296988" cy="527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(4.3.4)</a:t>
            </a: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323850" y="5300663"/>
            <a:ext cx="8424863" cy="1041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zh-CN" altLang="en-US" sz="2800" b="1" kern="1200" cap="none" spc="0" normalizeH="0" baseline="0" noProof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若电容有初始储能时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，将电容电压初始值</a:t>
            </a:r>
            <a:r>
              <a:rPr kumimoji="1" lang="en-US" altLang="zh-CN" sz="28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=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代入式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(4.3.4)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可得电路响应为：</a:t>
            </a: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D7886C-34F2-45CB-A8D6-E6661BC0B4BD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24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aphicFrame>
        <p:nvGraphicFramePr>
          <p:cNvPr id="7" name="对象 6"/>
          <p:cNvGraphicFramePr>
            <a:graphicFrameLocks/>
          </p:cNvGraphicFramePr>
          <p:nvPr/>
        </p:nvGraphicFramePr>
        <p:xfrm>
          <a:off x="2465388" y="404813"/>
          <a:ext cx="3762375" cy="862012"/>
        </p:xfrm>
        <a:graphic>
          <a:graphicData uri="http://schemas.openxmlformats.org/presentationml/2006/ole">
            <p:oleObj spid="_x0000_s57350" r:id="rId3" imgW="1383699" imgH="317362" progId="Equation.DSMT4">
              <p:embed/>
            </p:oleObj>
          </a:graphicData>
        </a:graphic>
      </p:graphicFrame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323850" y="1196975"/>
            <a:ext cx="8424863" cy="1039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zh-CN" altLang="en-US" sz="2800" b="1" kern="1200" cap="none" spc="0" normalizeH="0" baseline="0" noProof="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若电容无初始储能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，即</a:t>
            </a:r>
            <a:r>
              <a:rPr kumimoji="1" lang="en-US" altLang="zh-CN" sz="28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)=0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，代入式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(4.3.4)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可得电路响应为：</a:t>
            </a: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" name="对象 7"/>
          <p:cNvGraphicFramePr>
            <a:graphicFrameLocks/>
          </p:cNvGraphicFramePr>
          <p:nvPr/>
        </p:nvGraphicFramePr>
        <p:xfrm>
          <a:off x="3055938" y="1700213"/>
          <a:ext cx="2452687" cy="785812"/>
        </p:xfrm>
        <a:graphic>
          <a:graphicData uri="http://schemas.openxmlformats.org/presentationml/2006/ole">
            <p:oleObj spid="_x0000_s57349" r:id="rId4" imgW="952087" imgH="304668" progId="Equation.DSMT4">
              <p:embed/>
            </p:oleObj>
          </a:graphicData>
        </a:graphic>
      </p:graphicFrame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323850" y="2492375"/>
            <a:ext cx="8424863" cy="528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电容电压的响应如下表所示：</a:t>
            </a: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468313" y="2997200"/>
          <a:ext cx="8280399" cy="18716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60133"/>
                <a:gridCol w="2760133"/>
                <a:gridCol w="2760133"/>
              </a:tblGrid>
              <a:tr h="6238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80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07" marB="45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lang="en-US" altLang="zh-CN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07" marB="457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lang="zh-CN" alt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≠ </a:t>
                      </a:r>
                      <a:r>
                        <a:rPr lang="en-US" altLang="zh-CN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07" marB="45707" anchor="ctr"/>
                </a:tc>
              </a:tr>
              <a:tr h="6238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 </a:t>
                      </a:r>
                      <a:r>
                        <a:rPr lang="en-US" altLang="zh-CN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07" marB="457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07" marB="45707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07" marB="45707" anchor="ctr"/>
                </a:tc>
              </a:tr>
              <a:tr h="6238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 </a:t>
                      </a:r>
                      <a:r>
                        <a:rPr lang="zh-CN" alt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≠ </a:t>
                      </a:r>
                      <a:r>
                        <a:rPr lang="en-US" altLang="zh-CN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07" marB="45707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07" marB="45707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4" marR="91434" marT="45707" marB="45707" anchor="ctr"/>
                </a:tc>
              </a:tr>
            </a:tbl>
          </a:graphicData>
        </a:graphic>
      </p:graphicFrame>
      <p:graphicFrame>
        <p:nvGraphicFramePr>
          <p:cNvPr id="36" name="对象 35"/>
          <p:cNvGraphicFramePr>
            <a:graphicFrameLocks/>
          </p:cNvGraphicFramePr>
          <p:nvPr/>
        </p:nvGraphicFramePr>
        <p:xfrm>
          <a:off x="3924300" y="4221163"/>
          <a:ext cx="1458913" cy="657225"/>
        </p:xfrm>
        <a:graphic>
          <a:graphicData uri="http://schemas.openxmlformats.org/presentationml/2006/ole">
            <p:oleObj spid="_x0000_s57348" r:id="rId5" imgW="761669" imgH="342751" progId="Equation.DSMT4">
              <p:embed/>
            </p:oleObj>
          </a:graphicData>
        </a:graphic>
      </p:graphicFrame>
      <p:graphicFrame>
        <p:nvGraphicFramePr>
          <p:cNvPr id="37" name="对象 36"/>
          <p:cNvGraphicFramePr>
            <a:graphicFrameLocks/>
          </p:cNvGraphicFramePr>
          <p:nvPr/>
        </p:nvGraphicFramePr>
        <p:xfrm>
          <a:off x="6359525" y="4221163"/>
          <a:ext cx="2173288" cy="633412"/>
        </p:xfrm>
        <a:graphic>
          <a:graphicData uri="http://schemas.openxmlformats.org/presentationml/2006/ole">
            <p:oleObj spid="_x0000_s57347" r:id="rId6" imgW="1218671" imgH="355446" progId="Equation.DSMT4">
              <p:embed/>
            </p:oleObj>
          </a:graphicData>
        </a:graphic>
      </p:graphicFrame>
      <p:graphicFrame>
        <p:nvGraphicFramePr>
          <p:cNvPr id="38" name="对象 37"/>
          <p:cNvGraphicFramePr>
            <a:graphicFrameLocks/>
          </p:cNvGraphicFramePr>
          <p:nvPr/>
        </p:nvGraphicFramePr>
        <p:xfrm>
          <a:off x="6948488" y="3649663"/>
          <a:ext cx="881062" cy="642937"/>
        </p:xfrm>
        <a:graphic>
          <a:graphicData uri="http://schemas.openxmlformats.org/presentationml/2006/ole">
            <p:oleObj spid="_x0000_s57346" r:id="rId7" imgW="469696" imgH="342751" progId="Equation.DSMT4">
              <p:embed/>
            </p:oleObj>
          </a:graphicData>
        </a:graphic>
      </p:graphicFrame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323850" y="4941888"/>
            <a:ext cx="8424863" cy="565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用换路后电路进一步解得电路中其他变量为：</a:t>
            </a: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9" name="对象 38"/>
          <p:cNvGraphicFramePr>
            <a:graphicFrameLocks/>
          </p:cNvGraphicFramePr>
          <p:nvPr/>
        </p:nvGraphicFramePr>
        <p:xfrm>
          <a:off x="892175" y="5445125"/>
          <a:ext cx="7856538" cy="873125"/>
        </p:xfrm>
        <a:graphic>
          <a:graphicData uri="http://schemas.openxmlformats.org/presentationml/2006/ole">
            <p:oleObj spid="_x0000_s57345" r:id="rId8" imgW="3429000" imgH="381000" progId="Equation.DSMT4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D7886C-34F2-45CB-A8D6-E6661BC0B4BD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25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aphicFrame>
        <p:nvGraphicFramePr>
          <p:cNvPr id="22" name="对象 21"/>
          <p:cNvGraphicFramePr>
            <a:graphicFrameLocks/>
          </p:cNvGraphicFramePr>
          <p:nvPr/>
        </p:nvGraphicFramePr>
        <p:xfrm>
          <a:off x="892175" y="620713"/>
          <a:ext cx="7834313" cy="720725"/>
        </p:xfrm>
        <a:graphic>
          <a:graphicData uri="http://schemas.openxmlformats.org/presentationml/2006/ole">
            <p:oleObj spid="_x0000_s58370" r:id="rId3" imgW="3454400" imgH="317500" progId="Equation.DSMT4">
              <p:embed/>
            </p:oleObj>
          </a:graphicData>
        </a:graphic>
      </p:graphicFrame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323850" y="1438275"/>
            <a:ext cx="8424863" cy="982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综上所述，使用经典法计算线性电路暂态过程的步骤归纳如下：</a:t>
            </a:r>
            <a:endParaRPr kumimoji="1" lang="zh-CN" altLang="en-US" sz="2800" b="1" kern="1200" cap="none" spc="0" normalizeH="0" baseline="0" noProof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323850" y="2538413"/>
            <a:ext cx="8424863" cy="34115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(1)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根据换路后的电路列写电路的微分方程。注意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电路变量一般选择电容电压</a:t>
            </a:r>
            <a:r>
              <a:rPr kumimoji="1" lang="en-US" altLang="zh-CN" sz="28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RL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电路变量一般选择电感电流</a:t>
            </a:r>
            <a:r>
              <a:rPr kumimoji="1" lang="en-US" altLang="zh-CN" sz="28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kern="1200" cap="none" spc="0" normalizeH="0" baseline="-2500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求微分方程的齐次通解，也就是暂态分量，具有       的形式；</a:t>
            </a:r>
          </a:p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(3)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求微分方程的非齐次特解，也就是稳态分量；</a:t>
            </a:r>
            <a:endParaRPr kumimoji="1" lang="en-US" altLang="zh-CN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1991" name="对象 1"/>
          <p:cNvGraphicFramePr>
            <a:graphicFrameLocks/>
          </p:cNvGraphicFramePr>
          <p:nvPr/>
        </p:nvGraphicFramePr>
        <p:xfrm>
          <a:off x="719138" y="4292600"/>
          <a:ext cx="684212" cy="628650"/>
        </p:xfrm>
        <a:graphic>
          <a:graphicData uri="http://schemas.openxmlformats.org/presentationml/2006/ole">
            <p:oleObj spid="_x0000_s58369" r:id="rId4" imgW="304668" imgH="279279" progId="Equation.DSMT4">
              <p:embed/>
            </p:oleObj>
          </a:graphicData>
        </a:graphic>
      </p:graphicFrame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38138" y="5418138"/>
            <a:ext cx="8424863" cy="1001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(4)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按照叠加定理写出电路的响应，并按照换路定则确定暂态过程的初始值，从而定出积分常数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4463" y="4494213"/>
            <a:ext cx="3925887" cy="638175"/>
            <a:chOff x="841" y="2831"/>
            <a:chExt cx="2473" cy="402"/>
          </a:xfrm>
        </p:grpSpPr>
        <p:graphicFrame>
          <p:nvGraphicFramePr>
            <p:cNvPr id="43059" name="Object 3"/>
            <p:cNvGraphicFramePr>
              <a:graphicFrameLocks/>
            </p:cNvGraphicFramePr>
            <p:nvPr/>
          </p:nvGraphicFramePr>
          <p:xfrm>
            <a:off x="841" y="2858"/>
            <a:ext cx="1582" cy="375"/>
          </p:xfrm>
          <a:graphic>
            <a:graphicData uri="http://schemas.openxmlformats.org/presentationml/2006/ole">
              <p:oleObj spid="_x0000_s59397" r:id="rId3" imgW="774720" imgH="127080" progId="Equation.3">
                <p:embed/>
              </p:oleObj>
            </a:graphicData>
          </a:graphic>
        </p:graphicFrame>
        <p:sp>
          <p:nvSpPr>
            <p:cNvPr id="43060" name="Text Box 4"/>
            <p:cNvSpPr txBox="1"/>
            <p:nvPr/>
          </p:nvSpPr>
          <p:spPr>
            <a:xfrm>
              <a:off x="2516" y="2831"/>
              <a:ext cx="798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稳态解</a:t>
              </a:r>
            </a:p>
          </p:txBody>
        </p:sp>
      </p:grpSp>
      <p:sp>
        <p:nvSpPr>
          <p:cNvPr id="43011" name="Rectangle 5"/>
          <p:cNvSpPr/>
          <p:nvPr/>
        </p:nvSpPr>
        <p:spPr>
          <a:xfrm>
            <a:off x="1447800" y="4875213"/>
            <a:ext cx="6042025" cy="838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endParaRPr lang="zh-CN" altLang="zh-CN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Group 6"/>
          <p:cNvGrpSpPr/>
          <p:nvPr/>
        </p:nvGrpSpPr>
        <p:grpSpPr>
          <a:xfrm>
            <a:off x="1447800" y="5103813"/>
            <a:ext cx="5073650" cy="611187"/>
            <a:chOff x="912" y="2880"/>
            <a:chExt cx="3196" cy="385"/>
          </a:xfrm>
        </p:grpSpPr>
        <p:sp>
          <p:nvSpPr>
            <p:cNvPr id="43057" name="Text Box 7"/>
            <p:cNvSpPr txBox="1"/>
            <p:nvPr/>
          </p:nvSpPr>
          <p:spPr>
            <a:xfrm>
              <a:off x="3310" y="2880"/>
              <a:ext cx="798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初始值</a:t>
              </a:r>
            </a:p>
          </p:txBody>
        </p:sp>
        <p:graphicFrame>
          <p:nvGraphicFramePr>
            <p:cNvPr id="43058" name="Object 8"/>
            <p:cNvGraphicFramePr>
              <a:graphicFrameLocks/>
            </p:cNvGraphicFramePr>
            <p:nvPr/>
          </p:nvGraphicFramePr>
          <p:xfrm>
            <a:off x="912" y="2880"/>
            <a:ext cx="2160" cy="385"/>
          </p:xfrm>
          <a:graphic>
            <a:graphicData uri="http://schemas.openxmlformats.org/presentationml/2006/ole">
              <p:oleObj spid="_x0000_s59396" r:id="rId4" imgW="1600560" imgH="127080" progId="Equation.3">
                <p:embed/>
              </p:oleObj>
            </a:graphicData>
          </a:graphic>
        </p:graphicFrame>
      </p:grpSp>
      <p:sp>
        <p:nvSpPr>
          <p:cNvPr id="115721" name="Line 9"/>
          <p:cNvSpPr/>
          <p:nvPr/>
        </p:nvSpPr>
        <p:spPr>
          <a:xfrm>
            <a:off x="3021013" y="4492625"/>
            <a:ext cx="484187" cy="1588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graphicFrame>
        <p:nvGraphicFramePr>
          <p:cNvPr id="115722" name="Object 10"/>
          <p:cNvGraphicFramePr>
            <a:graphicFrameLocks/>
          </p:cNvGraphicFramePr>
          <p:nvPr/>
        </p:nvGraphicFramePr>
        <p:xfrm>
          <a:off x="1436688" y="3643313"/>
          <a:ext cx="3440112" cy="941387"/>
        </p:xfrm>
        <a:graphic>
          <a:graphicData uri="http://schemas.openxmlformats.org/presentationml/2006/ole">
            <p:oleObj spid="_x0000_s59395" r:id="rId5" imgW="1613160" imgH="292320" progId="Equation.3">
              <p:embed/>
            </p:oleObj>
          </a:graphicData>
        </a:graphic>
      </p:graphicFrame>
      <p:sp>
        <p:nvSpPr>
          <p:cNvPr id="378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93688" y="692150"/>
            <a:ext cx="2308225" cy="533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三要素法</a:t>
            </a: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33400" y="1225550"/>
            <a:ext cx="5029200" cy="1987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仅含一个储能元件或可等效为一个储能元件的线性电路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且由一阶微分方程描述，称为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一阶线性电路。</a:t>
            </a:r>
          </a:p>
        </p:txBody>
      </p:sp>
      <p:sp>
        <p:nvSpPr>
          <p:cNvPr id="115726" name="Text Box 14"/>
          <p:cNvSpPr txBox="1">
            <a:spLocks noChangeArrowheads="1"/>
          </p:cNvSpPr>
          <p:nvPr/>
        </p:nvSpPr>
        <p:spPr bwMode="auto">
          <a:xfrm>
            <a:off x="830263" y="3141663"/>
            <a:ext cx="30702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据经典法推导结果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488950" y="3600450"/>
            <a:ext cx="12668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全响应</a:t>
            </a:r>
          </a:p>
        </p:txBody>
      </p:sp>
      <p:graphicFrame>
        <p:nvGraphicFramePr>
          <p:cNvPr id="115728" name="Object 16"/>
          <p:cNvGraphicFramePr>
            <a:graphicFrameLocks/>
          </p:cNvGraphicFramePr>
          <p:nvPr/>
        </p:nvGraphicFramePr>
        <p:xfrm>
          <a:off x="1447800" y="5283200"/>
          <a:ext cx="6248400" cy="971550"/>
        </p:xfrm>
        <a:graphic>
          <a:graphicData uri="http://schemas.openxmlformats.org/presentationml/2006/ole">
            <p:oleObj spid="_x0000_s59394" r:id="rId6" imgW="2807280" imgH="292320" progId="Equation.3">
              <p:embed/>
            </p:oleObj>
          </a:graphicData>
        </a:graphic>
      </p:graphicFrame>
      <p:sp>
        <p:nvSpPr>
          <p:cNvPr id="115729" name="Line 17"/>
          <p:cNvSpPr/>
          <p:nvPr/>
        </p:nvSpPr>
        <p:spPr>
          <a:xfrm>
            <a:off x="3810000" y="6246813"/>
            <a:ext cx="1295400" cy="1587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5730" name="Line 18"/>
          <p:cNvSpPr/>
          <p:nvPr/>
        </p:nvSpPr>
        <p:spPr>
          <a:xfrm>
            <a:off x="2209800" y="6246813"/>
            <a:ext cx="1295400" cy="1587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5731" name="Line 19"/>
          <p:cNvSpPr/>
          <p:nvPr/>
        </p:nvSpPr>
        <p:spPr>
          <a:xfrm>
            <a:off x="2209800" y="4495800"/>
            <a:ext cx="484188" cy="1588"/>
          </a:xfrm>
          <a:prstGeom prst="line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43023" name="Group 20"/>
          <p:cNvGrpSpPr/>
          <p:nvPr/>
        </p:nvGrpSpPr>
        <p:grpSpPr>
          <a:xfrm>
            <a:off x="5461000" y="1030288"/>
            <a:ext cx="3708400" cy="2657475"/>
            <a:chOff x="3408" y="681"/>
            <a:chExt cx="2336" cy="1674"/>
          </a:xfrm>
        </p:grpSpPr>
        <p:sp>
          <p:nvSpPr>
            <p:cNvPr id="43026" name="Rectangle 21"/>
            <p:cNvSpPr/>
            <p:nvPr/>
          </p:nvSpPr>
          <p:spPr>
            <a:xfrm>
              <a:off x="3808" y="2025"/>
              <a:ext cx="125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000099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sz="2800" b="1" i="1" baseline="-25000" dirty="0">
                  <a:solidFill>
                    <a:srgbClr val="000099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C </a:t>
              </a:r>
              <a:r>
                <a:rPr lang="en-US" altLang="zh-CN" sz="2800" b="1" dirty="0">
                  <a:solidFill>
                    <a:srgbClr val="000099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(0 -) = </a:t>
              </a:r>
              <a:r>
                <a:rPr lang="en-US" altLang="zh-CN" sz="2800" b="1" i="1" dirty="0">
                  <a:solidFill>
                    <a:srgbClr val="000099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sz="2800" b="1" baseline="-25000" dirty="0">
                  <a:solidFill>
                    <a:srgbClr val="000099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</a:p>
          </p:txBody>
        </p:sp>
        <p:sp>
          <p:nvSpPr>
            <p:cNvPr id="43027" name="Oval 22"/>
            <p:cNvSpPr/>
            <p:nvPr/>
          </p:nvSpPr>
          <p:spPr>
            <a:xfrm>
              <a:off x="3408" y="1408"/>
              <a:ext cx="282" cy="288"/>
            </a:xfrm>
            <a:prstGeom prst="ellipse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3028" name="Text Box 23"/>
            <p:cNvSpPr txBox="1"/>
            <p:nvPr/>
          </p:nvSpPr>
          <p:spPr>
            <a:xfrm>
              <a:off x="3708" y="773"/>
              <a:ext cx="27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43029" name="Line 24"/>
            <p:cNvSpPr/>
            <p:nvPr/>
          </p:nvSpPr>
          <p:spPr>
            <a:xfrm>
              <a:off x="3544" y="1055"/>
              <a:ext cx="0" cy="983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3030" name="Group 25"/>
            <p:cNvGrpSpPr/>
            <p:nvPr/>
          </p:nvGrpSpPr>
          <p:grpSpPr>
            <a:xfrm>
              <a:off x="5019" y="1492"/>
              <a:ext cx="257" cy="93"/>
              <a:chOff x="4937" y="1198"/>
              <a:chExt cx="247" cy="91"/>
            </a:xfrm>
          </p:grpSpPr>
          <p:sp>
            <p:nvSpPr>
              <p:cNvPr id="43055" name="Line 26"/>
              <p:cNvSpPr/>
              <p:nvPr/>
            </p:nvSpPr>
            <p:spPr>
              <a:xfrm>
                <a:off x="4937" y="1198"/>
                <a:ext cx="247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3056" name="Line 27"/>
              <p:cNvSpPr/>
              <p:nvPr/>
            </p:nvSpPr>
            <p:spPr>
              <a:xfrm>
                <a:off x="4937" y="1289"/>
                <a:ext cx="247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3031" name="Line 28"/>
            <p:cNvSpPr/>
            <p:nvPr/>
          </p:nvSpPr>
          <p:spPr>
            <a:xfrm flipV="1">
              <a:off x="5156" y="1068"/>
              <a:ext cx="1" cy="424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032" name="Rectangle 29"/>
            <p:cNvSpPr/>
            <p:nvPr/>
          </p:nvSpPr>
          <p:spPr>
            <a:xfrm>
              <a:off x="4558" y="712"/>
              <a:ext cx="268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43033" name="Rectangle 30"/>
            <p:cNvSpPr/>
            <p:nvPr/>
          </p:nvSpPr>
          <p:spPr>
            <a:xfrm>
              <a:off x="3676" y="1367"/>
              <a:ext cx="281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43034" name="Rectangle 31"/>
            <p:cNvSpPr/>
            <p:nvPr/>
          </p:nvSpPr>
          <p:spPr>
            <a:xfrm>
              <a:off x="3527" y="1159"/>
              <a:ext cx="246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035" name="Rectangle 32"/>
            <p:cNvSpPr/>
            <p:nvPr/>
          </p:nvSpPr>
          <p:spPr>
            <a:xfrm>
              <a:off x="3575" y="1506"/>
              <a:ext cx="230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3036" name="Line 33"/>
            <p:cNvSpPr/>
            <p:nvPr/>
          </p:nvSpPr>
          <p:spPr>
            <a:xfrm>
              <a:off x="4154" y="1063"/>
              <a:ext cx="348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037" name="Line 34"/>
            <p:cNvSpPr/>
            <p:nvPr/>
          </p:nvSpPr>
          <p:spPr>
            <a:xfrm>
              <a:off x="3532" y="2035"/>
              <a:ext cx="1636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038" name="Line 35"/>
            <p:cNvSpPr/>
            <p:nvPr/>
          </p:nvSpPr>
          <p:spPr>
            <a:xfrm>
              <a:off x="3538" y="1067"/>
              <a:ext cx="281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039" name="Text Box 36"/>
            <p:cNvSpPr txBox="1"/>
            <p:nvPr/>
          </p:nvSpPr>
          <p:spPr>
            <a:xfrm>
              <a:off x="4756" y="1364"/>
              <a:ext cx="424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3040" name="Rectangle 37"/>
            <p:cNvSpPr/>
            <p:nvPr/>
          </p:nvSpPr>
          <p:spPr>
            <a:xfrm>
              <a:off x="4509" y="1005"/>
              <a:ext cx="341" cy="132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3041" name="Line 38"/>
            <p:cNvSpPr/>
            <p:nvPr/>
          </p:nvSpPr>
          <p:spPr>
            <a:xfrm>
              <a:off x="4153" y="996"/>
              <a:ext cx="28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stealth" w="med" len="med"/>
            </a:ln>
          </p:spPr>
        </p:sp>
        <p:sp>
          <p:nvSpPr>
            <p:cNvPr id="43042" name="Rectangle 39"/>
            <p:cNvSpPr/>
            <p:nvPr/>
          </p:nvSpPr>
          <p:spPr>
            <a:xfrm>
              <a:off x="5159" y="1181"/>
              <a:ext cx="24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043" name="Rectangle 40"/>
            <p:cNvSpPr/>
            <p:nvPr/>
          </p:nvSpPr>
          <p:spPr>
            <a:xfrm>
              <a:off x="5188" y="1405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3044" name="Line 41"/>
            <p:cNvSpPr/>
            <p:nvPr/>
          </p:nvSpPr>
          <p:spPr>
            <a:xfrm>
              <a:off x="4856" y="1064"/>
              <a:ext cx="308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045" name="Text Box 42"/>
            <p:cNvSpPr txBox="1"/>
            <p:nvPr/>
          </p:nvSpPr>
          <p:spPr>
            <a:xfrm>
              <a:off x="4214" y="681"/>
              <a:ext cx="17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graphicFrame>
          <p:nvGraphicFramePr>
            <p:cNvPr id="43046" name="Object 43"/>
            <p:cNvGraphicFramePr>
              <a:graphicFrameLocks/>
            </p:cNvGraphicFramePr>
            <p:nvPr/>
          </p:nvGraphicFramePr>
          <p:xfrm>
            <a:off x="3898" y="1161"/>
            <a:ext cx="399" cy="254"/>
          </p:xfrm>
          <a:graphic>
            <a:graphicData uri="http://schemas.openxmlformats.org/presentationml/2006/ole">
              <p:oleObj spid="_x0000_s59393" r:id="rId7" imgW="266760" imgH="63360" progId="Equation.3">
                <p:embed/>
              </p:oleObj>
            </a:graphicData>
          </a:graphic>
        </p:graphicFrame>
        <p:sp>
          <p:nvSpPr>
            <p:cNvPr id="43047" name="Text Box 44"/>
            <p:cNvSpPr txBox="1"/>
            <p:nvPr/>
          </p:nvSpPr>
          <p:spPr>
            <a:xfrm>
              <a:off x="5265" y="1296"/>
              <a:ext cx="479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3048" name="Line 45"/>
            <p:cNvSpPr/>
            <p:nvPr/>
          </p:nvSpPr>
          <p:spPr>
            <a:xfrm flipV="1">
              <a:off x="3811" y="1071"/>
              <a:ext cx="287" cy="15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049" name="Freeform 46"/>
            <p:cNvSpPr/>
            <p:nvPr/>
          </p:nvSpPr>
          <p:spPr>
            <a:xfrm rot="-3999448" flipV="1">
              <a:off x="3878" y="996"/>
              <a:ext cx="205" cy="221"/>
            </a:xfrm>
            <a:custGeom>
              <a:avLst/>
              <a:gdLst>
                <a:gd name="txL" fmla="*/ 0 w 144"/>
                <a:gd name="txT" fmla="*/ 0 h 192"/>
                <a:gd name="txR" fmla="*/ 144 w 144"/>
                <a:gd name="txB" fmla="*/ 192 h 192"/>
              </a:gdLst>
              <a:ahLst/>
              <a:cxnLst>
                <a:cxn ang="0">
                  <a:pos x="0" y="0"/>
                </a:cxn>
                <a:cxn ang="0">
                  <a:pos x="6694" y="1032"/>
                </a:cxn>
                <a:cxn ang="0">
                  <a:pos x="20244" y="1370"/>
                </a:cxn>
              </a:cxnLst>
              <a:rect l="txL" t="txT" r="txR" b="txB"/>
              <a:pathLst>
                <a:path w="144" h="192">
                  <a:moveTo>
                    <a:pt x="0" y="0"/>
                  </a:moveTo>
                  <a:cubicBezTo>
                    <a:pt x="12" y="56"/>
                    <a:pt x="24" y="112"/>
                    <a:pt x="48" y="144"/>
                  </a:cubicBezTo>
                  <a:cubicBezTo>
                    <a:pt x="72" y="176"/>
                    <a:pt x="128" y="184"/>
                    <a:pt x="144" y="192"/>
                  </a:cubicBez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0" name="Oval 47"/>
            <p:cNvSpPr/>
            <p:nvPr/>
          </p:nvSpPr>
          <p:spPr>
            <a:xfrm>
              <a:off x="4088" y="1044"/>
              <a:ext cx="70" cy="6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3051" name="Line 48"/>
            <p:cNvSpPr/>
            <p:nvPr/>
          </p:nvSpPr>
          <p:spPr>
            <a:xfrm flipV="1">
              <a:off x="5156" y="1573"/>
              <a:ext cx="1" cy="473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052" name="Rectangle 49"/>
            <p:cNvSpPr/>
            <p:nvPr/>
          </p:nvSpPr>
          <p:spPr>
            <a:xfrm>
              <a:off x="4261" y="1004"/>
              <a:ext cx="24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053" name="Rectangle 50"/>
            <p:cNvSpPr/>
            <p:nvPr/>
          </p:nvSpPr>
          <p:spPr>
            <a:xfrm>
              <a:off x="4838" y="864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3054" name="Text Box 51"/>
            <p:cNvSpPr txBox="1"/>
            <p:nvPr/>
          </p:nvSpPr>
          <p:spPr>
            <a:xfrm>
              <a:off x="4541" y="1032"/>
              <a:ext cx="48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</p:grp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83BB7EE-9688-4C68-B5C4-70BE4B46A691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26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5" grpId="0"/>
      <p:bldP spid="115726" grpId="0"/>
      <p:bldP spid="1157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600" y="2774950"/>
            <a:ext cx="7018338" cy="538163"/>
            <a:chOff x="864" y="1694"/>
            <a:chExt cx="4421" cy="339"/>
          </a:xfrm>
        </p:grpSpPr>
        <p:graphicFrame>
          <p:nvGraphicFramePr>
            <p:cNvPr id="44059" name="Object 3"/>
            <p:cNvGraphicFramePr>
              <a:graphicFrameLocks/>
            </p:cNvGraphicFramePr>
            <p:nvPr/>
          </p:nvGraphicFramePr>
          <p:xfrm>
            <a:off x="864" y="1694"/>
            <a:ext cx="528" cy="339"/>
          </p:xfrm>
          <a:graphic>
            <a:graphicData uri="http://schemas.openxmlformats.org/presentationml/2006/ole">
              <p:oleObj spid="_x0000_s60422" r:id="rId3" imgW="266760" imgH="88920" progId="Equation.3">
                <p:embed/>
              </p:oleObj>
            </a:graphicData>
          </a:graphic>
        </p:graphicFrame>
        <p:sp>
          <p:nvSpPr>
            <p:cNvPr id="116740" name="Text Box 4"/>
            <p:cNvSpPr txBox="1">
              <a:spLocks noChangeArrowheads="1"/>
            </p:cNvSpPr>
            <p:nvPr/>
          </p:nvSpPr>
          <p:spPr bwMode="auto">
            <a:xfrm>
              <a:off x="1306" y="1694"/>
              <a:ext cx="3979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：代表一阶电路中任一电压、电流函数</a:t>
              </a:r>
            </a:p>
          </p:txBody>
        </p:sp>
      </p:grp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04800" y="2317750"/>
            <a:ext cx="15271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式中</a:t>
            </a:r>
            <a:r>
              <a:rPr kumimoji="1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</a:t>
            </a:r>
          </a:p>
        </p:txBody>
      </p:sp>
      <p:grpSp>
        <p:nvGrpSpPr>
          <p:cNvPr id="3" name="Group 6"/>
          <p:cNvGrpSpPr/>
          <p:nvPr/>
        </p:nvGrpSpPr>
        <p:grpSpPr>
          <a:xfrm>
            <a:off x="1219200" y="3308350"/>
            <a:ext cx="5668963" cy="1514475"/>
            <a:chOff x="768" y="1968"/>
            <a:chExt cx="3571" cy="954"/>
          </a:xfrm>
        </p:grpSpPr>
        <p:sp>
          <p:nvSpPr>
            <p:cNvPr id="116743" name="Text Box 7"/>
            <p:cNvSpPr txBox="1">
              <a:spLocks noChangeArrowheads="1"/>
            </p:cNvSpPr>
            <p:nvPr/>
          </p:nvSpPr>
          <p:spPr bwMode="auto">
            <a:xfrm>
              <a:off x="1815" y="1968"/>
              <a:ext cx="798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初始值</a:t>
              </a:r>
              <a:endParaRPr kumimoji="1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46" name="Rectangle 8"/>
            <p:cNvSpPr/>
            <p:nvPr/>
          </p:nvSpPr>
          <p:spPr>
            <a:xfrm>
              <a:off x="1487" y="1997"/>
              <a:ext cx="345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宋体" panose="02010600030101010101" pitchFamily="2" charset="-122"/>
                </a:rPr>
                <a:t>--</a:t>
              </a:r>
            </a:p>
          </p:txBody>
        </p:sp>
        <p:grpSp>
          <p:nvGrpSpPr>
            <p:cNvPr id="44047" name="Group 9"/>
            <p:cNvGrpSpPr/>
            <p:nvPr/>
          </p:nvGrpSpPr>
          <p:grpSpPr>
            <a:xfrm>
              <a:off x="768" y="1993"/>
              <a:ext cx="3571" cy="929"/>
              <a:chOff x="768" y="1993"/>
              <a:chExt cx="3571" cy="929"/>
            </a:xfrm>
          </p:grpSpPr>
          <p:sp>
            <p:nvSpPr>
              <p:cNvPr id="116746" name="Rectangle 10"/>
              <p:cNvSpPr>
                <a:spLocks noChangeArrowheads="1"/>
              </p:cNvSpPr>
              <p:nvPr/>
            </p:nvSpPr>
            <p:spPr bwMode="auto">
              <a:xfrm>
                <a:off x="2956" y="2258"/>
                <a:ext cx="1383" cy="3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（三要素）</a:t>
                </a:r>
                <a:r>
                  <a:rPr kumimoji="1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 </a:t>
                </a:r>
              </a:p>
            </p:txBody>
          </p:sp>
          <p:sp>
            <p:nvSpPr>
              <p:cNvPr id="44049" name="AutoShape 11"/>
              <p:cNvSpPr/>
              <p:nvPr/>
            </p:nvSpPr>
            <p:spPr>
              <a:xfrm>
                <a:off x="816" y="2085"/>
                <a:ext cx="144" cy="747"/>
              </a:xfrm>
              <a:prstGeom prst="leftBrace">
                <a:avLst>
                  <a:gd name="adj1" fmla="val 43229"/>
                  <a:gd name="adj2" fmla="val 50000"/>
                </a:avLst>
              </a:prstGeom>
              <a:noFill/>
              <a:ln w="38100" cap="flat" cmpd="sng">
                <a:solidFill>
                  <a:srgbClr val="0066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66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4050" name="Group 12"/>
              <p:cNvGrpSpPr/>
              <p:nvPr/>
            </p:nvGrpSpPr>
            <p:grpSpPr>
              <a:xfrm>
                <a:off x="921" y="2256"/>
                <a:ext cx="1653" cy="345"/>
                <a:chOff x="921" y="2306"/>
                <a:chExt cx="1653" cy="345"/>
              </a:xfrm>
            </p:grpSpPr>
            <p:graphicFrame>
              <p:nvGraphicFramePr>
                <p:cNvPr id="44056" name="Object 13"/>
                <p:cNvGraphicFramePr>
                  <a:graphicFrameLocks/>
                </p:cNvGraphicFramePr>
                <p:nvPr/>
              </p:nvGraphicFramePr>
              <p:xfrm>
                <a:off x="921" y="2329"/>
                <a:ext cx="567" cy="309"/>
              </p:xfrm>
              <a:graphic>
                <a:graphicData uri="http://schemas.openxmlformats.org/presentationml/2006/ole">
                  <p:oleObj spid="_x0000_s60421" r:id="rId4" imgW="330120" imgH="88920" progId="Equation.3">
                    <p:embed/>
                  </p:oleObj>
                </a:graphicData>
              </a:graphic>
            </p:graphicFrame>
            <p:sp>
              <p:nvSpPr>
                <p:cNvPr id="44057" name="Text Box 14"/>
                <p:cNvSpPr txBox="1"/>
                <p:nvPr/>
              </p:nvSpPr>
              <p:spPr>
                <a:xfrm>
                  <a:off x="1776" y="2306"/>
                  <a:ext cx="798" cy="3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zh-CN" altLang="en-US" sz="2800" b="1" dirty="0">
                      <a:solidFill>
                        <a:srgbClr val="000099"/>
                      </a:solidFill>
                      <a:latin typeface="宋体" panose="02010600030101010101" pitchFamily="2" charset="-122"/>
                    </a:rPr>
                    <a:t>稳态值</a:t>
                  </a:r>
                </a:p>
              </p:txBody>
            </p:sp>
            <p:sp>
              <p:nvSpPr>
                <p:cNvPr id="44058" name="Rectangle 15"/>
                <p:cNvSpPr/>
                <p:nvPr/>
              </p:nvSpPr>
              <p:spPr>
                <a:xfrm>
                  <a:off x="1344" y="2321"/>
                  <a:ext cx="636" cy="3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800" b="1" dirty="0">
                      <a:solidFill>
                        <a:srgbClr val="FF3300"/>
                      </a:solidFill>
                      <a:latin typeface="宋体" panose="02010600030101010101" pitchFamily="2" charset="-122"/>
                    </a:rPr>
                    <a:t>--</a:t>
                  </a:r>
                </a:p>
              </p:txBody>
            </p:sp>
          </p:grpSp>
          <p:graphicFrame>
            <p:nvGraphicFramePr>
              <p:cNvPr id="44051" name="Object 16"/>
              <p:cNvGraphicFramePr>
                <a:graphicFrameLocks/>
              </p:cNvGraphicFramePr>
              <p:nvPr/>
            </p:nvGraphicFramePr>
            <p:xfrm>
              <a:off x="944" y="1993"/>
              <a:ext cx="631" cy="352"/>
            </p:xfrm>
            <a:graphic>
              <a:graphicData uri="http://schemas.openxmlformats.org/presentationml/2006/ole">
                <p:oleObj spid="_x0000_s60420" r:id="rId5" imgW="419040" imgH="139680" progId="Equation.3">
                  <p:embed/>
                </p:oleObj>
              </a:graphicData>
            </a:graphic>
          </p:graphicFrame>
          <p:grpSp>
            <p:nvGrpSpPr>
              <p:cNvPr id="44052" name="Group 17"/>
              <p:cNvGrpSpPr/>
              <p:nvPr/>
            </p:nvGrpSpPr>
            <p:grpSpPr>
              <a:xfrm>
                <a:off x="768" y="2544"/>
                <a:ext cx="1887" cy="378"/>
                <a:chOff x="768" y="2880"/>
                <a:chExt cx="1887" cy="378"/>
              </a:xfrm>
            </p:grpSpPr>
            <p:sp>
              <p:nvSpPr>
                <p:cNvPr id="11675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630" y="2880"/>
                  <a:ext cx="1025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R="0" defTabSz="914400">
                    <a:spcBef>
                      <a:spcPct val="50000"/>
                    </a:spcBef>
                    <a:buClrTx/>
                    <a:buSzTx/>
                    <a:buFontTx/>
                    <a:buNone/>
                    <a:defRPr/>
                  </a:pPr>
                  <a:r>
                    <a:rPr kumimoji="1" lang="zh-CN" altLang="en-US" sz="2800" b="1" kern="1200" cap="none" spc="0" normalizeH="0" baseline="0" noProof="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时间常数</a:t>
                  </a:r>
                </a:p>
              </p:txBody>
            </p:sp>
            <p:sp>
              <p:nvSpPr>
                <p:cNvPr id="44054" name="Text Box 19"/>
                <p:cNvSpPr txBox="1"/>
                <p:nvPr/>
              </p:nvSpPr>
              <p:spPr>
                <a:xfrm>
                  <a:off x="768" y="2889"/>
                  <a:ext cx="777" cy="3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800" b="1" i="1" dirty="0">
                      <a:solidFill>
                        <a:srgbClr val="CC0000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</a:t>
                  </a:r>
                  <a:endParaRPr lang="en-US" altLang="zh-CN" sz="2800" b="1" i="1" dirty="0">
                    <a:solidFill>
                      <a:srgbClr val="CC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055" name="Rectangle 20"/>
                <p:cNvSpPr/>
                <p:nvPr/>
              </p:nvSpPr>
              <p:spPr>
                <a:xfrm>
                  <a:off x="1295" y="2928"/>
                  <a:ext cx="345" cy="3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800" b="1" dirty="0">
                      <a:solidFill>
                        <a:srgbClr val="CC0000"/>
                      </a:solidFill>
                      <a:latin typeface="宋体" panose="02010600030101010101" pitchFamily="2" charset="-122"/>
                    </a:rPr>
                    <a:t>--</a:t>
                  </a:r>
                </a:p>
              </p:txBody>
            </p:sp>
          </p:grpSp>
        </p:grpSp>
      </p:grpSp>
      <p:graphicFrame>
        <p:nvGraphicFramePr>
          <p:cNvPr id="116757" name="Object 21"/>
          <p:cNvGraphicFramePr>
            <a:graphicFrameLocks/>
          </p:cNvGraphicFramePr>
          <p:nvPr/>
        </p:nvGraphicFramePr>
        <p:xfrm>
          <a:off x="1693863" y="1798638"/>
          <a:ext cx="6002337" cy="730250"/>
        </p:xfrm>
        <a:graphic>
          <a:graphicData uri="http://schemas.openxmlformats.org/presentationml/2006/ole">
            <p:oleObj spid="_x0000_s60419" r:id="rId6" imgW="2718360" imgH="190440" progId="Equation.3">
              <p:embed/>
            </p:oleObj>
          </a:graphicData>
        </a:graphic>
      </p:graphicFrame>
      <p:sp>
        <p:nvSpPr>
          <p:cNvPr id="116758" name="Rectangle 22"/>
          <p:cNvSpPr>
            <a:spLocks noChangeArrowheads="1"/>
          </p:cNvSpPr>
          <p:nvPr/>
        </p:nvSpPr>
        <p:spPr bwMode="auto">
          <a:xfrm>
            <a:off x="534988" y="765175"/>
            <a:ext cx="8118475" cy="1039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在直流电源激励的情况下，一阶线性电路微分方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程解的通用表达式：</a:t>
            </a:r>
          </a:p>
        </p:txBody>
      </p:sp>
      <p:grpSp>
        <p:nvGrpSpPr>
          <p:cNvPr id="7" name="Group 23"/>
          <p:cNvGrpSpPr/>
          <p:nvPr/>
        </p:nvGrpSpPr>
        <p:grpSpPr>
          <a:xfrm>
            <a:off x="304800" y="4827588"/>
            <a:ext cx="9236075" cy="1481137"/>
            <a:chOff x="192" y="2880"/>
            <a:chExt cx="5568" cy="933"/>
          </a:xfrm>
        </p:grpSpPr>
        <p:sp>
          <p:nvSpPr>
            <p:cNvPr id="116760" name="Text Box 24"/>
            <p:cNvSpPr txBox="1">
              <a:spLocks noChangeArrowheads="1"/>
            </p:cNvSpPr>
            <p:nvPr/>
          </p:nvSpPr>
          <p:spPr bwMode="auto">
            <a:xfrm>
              <a:off x="192" y="2880"/>
              <a:ext cx="5568" cy="92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lnSpc>
                  <a:spcPct val="110000"/>
                </a:lnSpc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1" lang="zh-CN" altLang="en-US" sz="2800" b="1" kern="1200" cap="none" spc="0" normalizeH="0" baseline="0" noProof="0" dirty="0">
                  <a:solidFill>
                    <a:srgbClr val="01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利用求三要素的方法求解暂态过程，称为</a:t>
              </a:r>
              <a:r>
                <a:rPr kumimoji="1" lang="zh-CN" altLang="en-US" sz="2800" b="1" kern="1200" cap="none" spc="0" normalizeH="0" baseline="0" noProof="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三要素法</a:t>
              </a:r>
              <a:r>
                <a:rPr kumimoji="1" lang="zh-CN" altLang="en-US" sz="2800" b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。    </a:t>
              </a:r>
              <a:r>
                <a:rPr kumimoji="1" lang="zh-CN" altLang="en-US" sz="2800" b="1" kern="1200" cap="none" spc="0" normalizeH="0" baseline="0" noProof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一阶电路都可以应用三要素法求解，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在求得             、</a:t>
              </a:r>
            </a:p>
            <a:p>
              <a:pPr marR="0" defTabSz="914400">
                <a:lnSpc>
                  <a:spcPct val="11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  和</a:t>
              </a:r>
              <a:r>
                <a:rPr kumimoji="1" lang="zh-CN" altLang="en-US" sz="2800" b="1" i="1" kern="1200" cap="none" spc="0" normalizeH="0" baseline="0" noProof="0" dirty="0"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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的基础上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可直接写出电路的响应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电压或电流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。</a:t>
              </a:r>
            </a:p>
          </p:txBody>
        </p:sp>
        <p:graphicFrame>
          <p:nvGraphicFramePr>
            <p:cNvPr id="44043" name="Object 25"/>
            <p:cNvGraphicFramePr>
              <a:graphicFrameLocks/>
            </p:cNvGraphicFramePr>
            <p:nvPr/>
          </p:nvGraphicFramePr>
          <p:xfrm>
            <a:off x="4560" y="3200"/>
            <a:ext cx="631" cy="352"/>
          </p:xfrm>
          <a:graphic>
            <a:graphicData uri="http://schemas.openxmlformats.org/presentationml/2006/ole">
              <p:oleObj spid="_x0000_s60418" r:id="rId7" imgW="419040" imgH="139680" progId="Equation.3">
                <p:embed/>
              </p:oleObj>
            </a:graphicData>
          </a:graphic>
        </p:graphicFrame>
        <p:graphicFrame>
          <p:nvGraphicFramePr>
            <p:cNvPr id="44044" name="Object 26"/>
            <p:cNvGraphicFramePr>
              <a:graphicFrameLocks/>
            </p:cNvGraphicFramePr>
            <p:nvPr/>
          </p:nvGraphicFramePr>
          <p:xfrm>
            <a:off x="192" y="3504"/>
            <a:ext cx="567" cy="309"/>
          </p:xfrm>
          <a:graphic>
            <a:graphicData uri="http://schemas.openxmlformats.org/presentationml/2006/ole">
              <p:oleObj spid="_x0000_s60417" r:id="rId8" imgW="330120" imgH="88920" progId="Equation.3">
                <p:embed/>
              </p:oleObj>
            </a:graphicData>
          </a:graphic>
        </p:graphicFrame>
      </p:grp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0356D7F-5A25-4579-813E-6892A62DD86B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27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1974850" y="612775"/>
            <a:ext cx="3892550" cy="584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电路响应的变化曲线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1868488" y="5297488"/>
            <a:ext cx="377825" cy="798512"/>
            <a:chOff x="1129" y="3337"/>
            <a:chExt cx="238" cy="503"/>
          </a:xfrm>
        </p:grpSpPr>
        <p:sp>
          <p:nvSpPr>
            <p:cNvPr id="45124" name="Line 4"/>
            <p:cNvSpPr/>
            <p:nvPr/>
          </p:nvSpPr>
          <p:spPr>
            <a:xfrm flipH="1" flipV="1">
              <a:off x="1222" y="3337"/>
              <a:ext cx="0" cy="25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45125" name="Object 5"/>
            <p:cNvGraphicFramePr>
              <a:graphicFrameLocks/>
            </p:cNvGraphicFramePr>
            <p:nvPr/>
          </p:nvGraphicFramePr>
          <p:xfrm>
            <a:off x="1129" y="3580"/>
            <a:ext cx="238" cy="260"/>
          </p:xfrm>
          <a:graphic>
            <a:graphicData uri="http://schemas.openxmlformats.org/presentationml/2006/ole">
              <p:oleObj spid="_x0000_s61458" r:id="rId3" imgW="0" imgH="25560" progId="Equation.3">
                <p:embed/>
              </p:oleObj>
            </a:graphicData>
          </a:graphic>
        </p:graphicFrame>
      </p:grpSp>
      <p:grpSp>
        <p:nvGrpSpPr>
          <p:cNvPr id="3" name="Group 6"/>
          <p:cNvGrpSpPr/>
          <p:nvPr/>
        </p:nvGrpSpPr>
        <p:grpSpPr>
          <a:xfrm>
            <a:off x="457200" y="4124325"/>
            <a:ext cx="3051175" cy="1514475"/>
            <a:chOff x="336" y="2598"/>
            <a:chExt cx="1922" cy="954"/>
          </a:xfrm>
        </p:grpSpPr>
        <p:graphicFrame>
          <p:nvGraphicFramePr>
            <p:cNvPr id="45122" name="Object 7"/>
            <p:cNvGraphicFramePr>
              <a:graphicFrameLocks/>
            </p:cNvGraphicFramePr>
            <p:nvPr/>
          </p:nvGraphicFramePr>
          <p:xfrm>
            <a:off x="336" y="2598"/>
            <a:ext cx="434" cy="248"/>
          </p:xfrm>
          <a:graphic>
            <a:graphicData uri="http://schemas.openxmlformats.org/presentationml/2006/ole">
              <p:oleObj spid="_x0000_s61457" r:id="rId4" imgW="381240" imgH="114480" progId="Equation.3">
                <p:embed/>
              </p:oleObj>
            </a:graphicData>
          </a:graphic>
        </p:graphicFrame>
        <p:sp>
          <p:nvSpPr>
            <p:cNvPr id="45123" name="Freeform 8"/>
            <p:cNvSpPr/>
            <p:nvPr/>
          </p:nvSpPr>
          <p:spPr>
            <a:xfrm flipV="1">
              <a:off x="831" y="2773"/>
              <a:ext cx="1427" cy="779"/>
            </a:xfrm>
            <a:custGeom>
              <a:avLst/>
              <a:gdLst>
                <a:gd name="txL" fmla="*/ 0 w 1968"/>
                <a:gd name="txT" fmla="*/ 0 h 912"/>
                <a:gd name="txR" fmla="*/ 1968 w 1968"/>
                <a:gd name="txB" fmla="*/ 912 h 912"/>
              </a:gdLst>
              <a:ahLst/>
              <a:cxnLst>
                <a:cxn ang="0">
                  <a:pos x="0" y="101"/>
                </a:cxn>
                <a:cxn ang="0">
                  <a:pos x="8" y="26"/>
                </a:cxn>
                <a:cxn ang="0">
                  <a:pos x="22" y="0"/>
                </a:cxn>
              </a:cxnLst>
              <a:rect l="txL" t="txT" r="txR" b="txB"/>
              <a:pathLst>
                <a:path w="1968" h="912">
                  <a:moveTo>
                    <a:pt x="0" y="912"/>
                  </a:moveTo>
                  <a:cubicBezTo>
                    <a:pt x="172" y="652"/>
                    <a:pt x="344" y="392"/>
                    <a:pt x="672" y="240"/>
                  </a:cubicBezTo>
                  <a:cubicBezTo>
                    <a:pt x="1000" y="88"/>
                    <a:pt x="1484" y="44"/>
                    <a:pt x="1968" y="0"/>
                  </a:cubicBezTo>
                </a:path>
              </a:pathLst>
            </a:custGeom>
            <a:noFill/>
            <a:ln w="571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7769" name="Line 9"/>
          <p:cNvSpPr/>
          <p:nvPr/>
        </p:nvSpPr>
        <p:spPr>
          <a:xfrm>
            <a:off x="1243013" y="4414838"/>
            <a:ext cx="738187" cy="1300162"/>
          </a:xfrm>
          <a:prstGeom prst="line">
            <a:avLst/>
          </a:prstGeom>
          <a:ln w="38100" cap="flat" cmpd="sng">
            <a:solidFill>
              <a:srgbClr val="FF3300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4" name="Group 10"/>
          <p:cNvGrpSpPr/>
          <p:nvPr/>
        </p:nvGrpSpPr>
        <p:grpSpPr>
          <a:xfrm>
            <a:off x="1828800" y="1690688"/>
            <a:ext cx="328613" cy="1641475"/>
            <a:chOff x="1144" y="932"/>
            <a:chExt cx="207" cy="1034"/>
          </a:xfrm>
        </p:grpSpPr>
        <p:sp>
          <p:nvSpPr>
            <p:cNvPr id="45120" name="Line 11"/>
            <p:cNvSpPr/>
            <p:nvPr/>
          </p:nvSpPr>
          <p:spPr>
            <a:xfrm flipH="1">
              <a:off x="1234" y="932"/>
              <a:ext cx="0" cy="82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45121" name="Object 12"/>
            <p:cNvGraphicFramePr>
              <a:graphicFrameLocks/>
            </p:cNvGraphicFramePr>
            <p:nvPr/>
          </p:nvGraphicFramePr>
          <p:xfrm>
            <a:off x="1144" y="1755"/>
            <a:ext cx="207" cy="211"/>
          </p:xfrm>
          <a:graphic>
            <a:graphicData uri="http://schemas.openxmlformats.org/presentationml/2006/ole">
              <p:oleObj spid="_x0000_s61456" r:id="rId5" imgW="0" imgH="25560" progId="Equation.3">
                <p:embed/>
              </p:oleObj>
            </a:graphicData>
          </a:graphic>
        </p:graphicFrame>
      </p:grpSp>
      <p:sp>
        <p:nvSpPr>
          <p:cNvPr id="117773" name="Line 13"/>
          <p:cNvSpPr/>
          <p:nvPr/>
        </p:nvSpPr>
        <p:spPr>
          <a:xfrm flipV="1">
            <a:off x="1289050" y="1633538"/>
            <a:ext cx="663575" cy="1223962"/>
          </a:xfrm>
          <a:prstGeom prst="line">
            <a:avLst/>
          </a:prstGeom>
          <a:ln w="38100" cap="flat" cmpd="sng">
            <a:solidFill>
              <a:srgbClr val="FF33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17774" name="Freeform 14"/>
          <p:cNvSpPr/>
          <p:nvPr/>
        </p:nvSpPr>
        <p:spPr>
          <a:xfrm>
            <a:off x="1295400" y="1698625"/>
            <a:ext cx="2265363" cy="1238250"/>
          </a:xfrm>
          <a:custGeom>
            <a:avLst/>
            <a:gdLst>
              <a:gd name="txL" fmla="*/ 0 w 1968"/>
              <a:gd name="txT" fmla="*/ 0 h 912"/>
              <a:gd name="txR" fmla="*/ 1968 w 1968"/>
              <a:gd name="txB" fmla="*/ 912 h 912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1968" h="912">
                <a:moveTo>
                  <a:pt x="0" y="912"/>
                </a:moveTo>
                <a:cubicBezTo>
                  <a:pt x="172" y="652"/>
                  <a:pt x="344" y="392"/>
                  <a:pt x="672" y="240"/>
                </a:cubicBezTo>
                <a:cubicBezTo>
                  <a:pt x="1000" y="88"/>
                  <a:pt x="1484" y="44"/>
                  <a:pt x="1968" y="0"/>
                </a:cubicBezTo>
              </a:path>
            </a:pathLst>
          </a:cu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15"/>
          <p:cNvGrpSpPr/>
          <p:nvPr/>
        </p:nvGrpSpPr>
        <p:grpSpPr>
          <a:xfrm>
            <a:off x="823913" y="1066800"/>
            <a:ext cx="3298825" cy="2457450"/>
            <a:chOff x="519" y="539"/>
            <a:chExt cx="2078" cy="1548"/>
          </a:xfrm>
        </p:grpSpPr>
        <p:sp>
          <p:nvSpPr>
            <p:cNvPr id="45115" name="Line 16"/>
            <p:cNvSpPr/>
            <p:nvPr/>
          </p:nvSpPr>
          <p:spPr>
            <a:xfrm>
              <a:off x="784" y="1741"/>
              <a:ext cx="1745" cy="6"/>
            </a:xfrm>
            <a:prstGeom prst="line">
              <a:avLst/>
            </a:prstGeom>
            <a:ln w="5715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116" name="Line 17"/>
            <p:cNvSpPr/>
            <p:nvPr/>
          </p:nvSpPr>
          <p:spPr>
            <a:xfrm flipV="1">
              <a:off x="784" y="682"/>
              <a:ext cx="0" cy="1085"/>
            </a:xfrm>
            <a:prstGeom prst="line">
              <a:avLst/>
            </a:prstGeom>
            <a:ln w="5715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117" name="Text Box 18"/>
            <p:cNvSpPr txBox="1"/>
            <p:nvPr/>
          </p:nvSpPr>
          <p:spPr>
            <a:xfrm>
              <a:off x="2400" y="1680"/>
              <a:ext cx="197" cy="4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3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graphicFrame>
          <p:nvGraphicFramePr>
            <p:cNvPr id="45118" name="Object 19"/>
            <p:cNvGraphicFramePr>
              <a:graphicFrameLocks/>
            </p:cNvGraphicFramePr>
            <p:nvPr/>
          </p:nvGraphicFramePr>
          <p:xfrm>
            <a:off x="853" y="539"/>
            <a:ext cx="385" cy="262"/>
          </p:xfrm>
          <a:graphic>
            <a:graphicData uri="http://schemas.openxmlformats.org/presentationml/2006/ole">
              <p:oleObj spid="_x0000_s61455" r:id="rId6" imgW="266760" imgH="88920" progId="Equation.3">
                <p:embed/>
              </p:oleObj>
            </a:graphicData>
          </a:graphic>
        </p:graphicFrame>
        <p:sp>
          <p:nvSpPr>
            <p:cNvPr id="45119" name="Rectangle 20"/>
            <p:cNvSpPr/>
            <p:nvPr/>
          </p:nvSpPr>
          <p:spPr>
            <a:xfrm>
              <a:off x="519" y="1638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117781" name="Freeform 21"/>
          <p:cNvSpPr/>
          <p:nvPr/>
        </p:nvSpPr>
        <p:spPr>
          <a:xfrm>
            <a:off x="5638800" y="1833563"/>
            <a:ext cx="2266950" cy="998537"/>
          </a:xfrm>
          <a:custGeom>
            <a:avLst/>
            <a:gdLst>
              <a:gd name="txL" fmla="*/ 0 w 1968"/>
              <a:gd name="txT" fmla="*/ 0 h 912"/>
              <a:gd name="txR" fmla="*/ 1968 w 1968"/>
              <a:gd name="txB" fmla="*/ 912 h 912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1968" h="912">
                <a:moveTo>
                  <a:pt x="0" y="912"/>
                </a:moveTo>
                <a:cubicBezTo>
                  <a:pt x="172" y="652"/>
                  <a:pt x="344" y="392"/>
                  <a:pt x="672" y="240"/>
                </a:cubicBezTo>
                <a:cubicBezTo>
                  <a:pt x="1000" y="88"/>
                  <a:pt x="1484" y="44"/>
                  <a:pt x="1968" y="0"/>
                </a:cubicBezTo>
              </a:path>
            </a:pathLst>
          </a:cu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7782" name="Line 22"/>
          <p:cNvSpPr/>
          <p:nvPr/>
        </p:nvSpPr>
        <p:spPr>
          <a:xfrm flipV="1">
            <a:off x="5705475" y="1541463"/>
            <a:ext cx="855663" cy="1223962"/>
          </a:xfrm>
          <a:prstGeom prst="line">
            <a:avLst/>
          </a:prstGeom>
          <a:ln w="38100" cap="flat" cmpd="sng">
            <a:solidFill>
              <a:srgbClr val="FF3300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6" name="Group 23"/>
          <p:cNvGrpSpPr/>
          <p:nvPr/>
        </p:nvGrpSpPr>
        <p:grpSpPr>
          <a:xfrm>
            <a:off x="522288" y="1423988"/>
            <a:ext cx="3117850" cy="411162"/>
            <a:chOff x="329" y="764"/>
            <a:chExt cx="1964" cy="259"/>
          </a:xfrm>
        </p:grpSpPr>
        <p:graphicFrame>
          <p:nvGraphicFramePr>
            <p:cNvPr id="45113" name="Object 24"/>
            <p:cNvGraphicFramePr>
              <a:graphicFrameLocks/>
            </p:cNvGraphicFramePr>
            <p:nvPr/>
          </p:nvGraphicFramePr>
          <p:xfrm>
            <a:off x="329" y="764"/>
            <a:ext cx="437" cy="259"/>
          </p:xfrm>
          <a:graphic>
            <a:graphicData uri="http://schemas.openxmlformats.org/presentationml/2006/ole">
              <p:oleObj spid="_x0000_s61454" r:id="rId7" imgW="330120" imgH="88920" progId="Equation.3">
                <p:embed/>
              </p:oleObj>
            </a:graphicData>
          </a:graphic>
        </p:graphicFrame>
        <p:sp>
          <p:nvSpPr>
            <p:cNvPr id="45114" name="Line 25"/>
            <p:cNvSpPr/>
            <p:nvPr/>
          </p:nvSpPr>
          <p:spPr>
            <a:xfrm>
              <a:off x="835" y="900"/>
              <a:ext cx="1458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7" name="Group 26"/>
          <p:cNvGrpSpPr/>
          <p:nvPr/>
        </p:nvGrpSpPr>
        <p:grpSpPr>
          <a:xfrm>
            <a:off x="4819650" y="2432050"/>
            <a:ext cx="3173413" cy="522288"/>
            <a:chOff x="3036" y="1303"/>
            <a:chExt cx="1999" cy="329"/>
          </a:xfrm>
        </p:grpSpPr>
        <p:graphicFrame>
          <p:nvGraphicFramePr>
            <p:cNvPr id="45111" name="Object 27"/>
            <p:cNvGraphicFramePr>
              <a:graphicFrameLocks/>
            </p:cNvGraphicFramePr>
            <p:nvPr/>
          </p:nvGraphicFramePr>
          <p:xfrm>
            <a:off x="3036" y="1303"/>
            <a:ext cx="528" cy="329"/>
          </p:xfrm>
          <a:graphic>
            <a:graphicData uri="http://schemas.openxmlformats.org/presentationml/2006/ole">
              <p:oleObj spid="_x0000_s61453" r:id="rId8" imgW="381240" imgH="127080" progId="Equation.3">
                <p:embed/>
              </p:oleObj>
            </a:graphicData>
          </a:graphic>
        </p:graphicFrame>
        <p:sp>
          <p:nvSpPr>
            <p:cNvPr id="45112" name="Line 28"/>
            <p:cNvSpPr/>
            <p:nvPr/>
          </p:nvSpPr>
          <p:spPr>
            <a:xfrm>
              <a:off x="3576" y="1522"/>
              <a:ext cx="1459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</p:sp>
      </p:grpSp>
      <p:graphicFrame>
        <p:nvGraphicFramePr>
          <p:cNvPr id="117789" name="Object 29"/>
          <p:cNvGraphicFramePr>
            <a:graphicFrameLocks/>
          </p:cNvGraphicFramePr>
          <p:nvPr/>
        </p:nvGraphicFramePr>
        <p:xfrm>
          <a:off x="1385888" y="3230563"/>
          <a:ext cx="1952625" cy="485775"/>
        </p:xfrm>
        <a:graphic>
          <a:graphicData uri="http://schemas.openxmlformats.org/presentationml/2006/ole">
            <p:oleObj spid="_x0000_s61452" r:id="rId9" imgW="978120" imgH="114480" progId="Equation.3">
              <p:embed/>
            </p:oleObj>
          </a:graphicData>
        </a:graphic>
      </p:graphicFrame>
      <p:graphicFrame>
        <p:nvGraphicFramePr>
          <p:cNvPr id="117790" name="Object 30"/>
          <p:cNvGraphicFramePr>
            <a:graphicFrameLocks/>
          </p:cNvGraphicFramePr>
          <p:nvPr/>
        </p:nvGraphicFramePr>
        <p:xfrm>
          <a:off x="5853113" y="3230563"/>
          <a:ext cx="1978025" cy="485775"/>
        </p:xfrm>
        <a:graphic>
          <a:graphicData uri="http://schemas.openxmlformats.org/presentationml/2006/ole">
            <p:oleObj spid="_x0000_s61451" r:id="rId10" imgW="990720" imgH="114480" progId="Equation.3">
              <p:embed/>
            </p:oleObj>
          </a:graphicData>
        </a:graphic>
      </p:graphicFrame>
      <p:graphicFrame>
        <p:nvGraphicFramePr>
          <p:cNvPr id="117791" name="Object 31"/>
          <p:cNvGraphicFramePr>
            <a:graphicFrameLocks/>
          </p:cNvGraphicFramePr>
          <p:nvPr/>
        </p:nvGraphicFramePr>
        <p:xfrm>
          <a:off x="1524000" y="5943600"/>
          <a:ext cx="1835150" cy="457200"/>
        </p:xfrm>
        <a:graphic>
          <a:graphicData uri="http://schemas.openxmlformats.org/presentationml/2006/ole">
            <p:oleObj spid="_x0000_s61450" r:id="rId11" imgW="901800" imgH="88920" progId="Equation.3">
              <p:embed/>
            </p:oleObj>
          </a:graphicData>
        </a:graphic>
      </p:graphicFrame>
      <p:grpSp>
        <p:nvGrpSpPr>
          <p:cNvPr id="8" name="Group 32"/>
          <p:cNvGrpSpPr/>
          <p:nvPr/>
        </p:nvGrpSpPr>
        <p:grpSpPr>
          <a:xfrm>
            <a:off x="5237163" y="1111250"/>
            <a:ext cx="3298825" cy="2457450"/>
            <a:chOff x="519" y="539"/>
            <a:chExt cx="2078" cy="1548"/>
          </a:xfrm>
        </p:grpSpPr>
        <p:sp>
          <p:nvSpPr>
            <p:cNvPr id="45106" name="Line 33"/>
            <p:cNvSpPr/>
            <p:nvPr/>
          </p:nvSpPr>
          <p:spPr>
            <a:xfrm>
              <a:off x="784" y="1741"/>
              <a:ext cx="1745" cy="6"/>
            </a:xfrm>
            <a:prstGeom prst="line">
              <a:avLst/>
            </a:prstGeom>
            <a:ln w="5715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107" name="Line 34"/>
            <p:cNvSpPr/>
            <p:nvPr/>
          </p:nvSpPr>
          <p:spPr>
            <a:xfrm flipV="1">
              <a:off x="784" y="682"/>
              <a:ext cx="0" cy="1085"/>
            </a:xfrm>
            <a:prstGeom prst="line">
              <a:avLst/>
            </a:prstGeom>
            <a:ln w="5715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108" name="Text Box 35"/>
            <p:cNvSpPr txBox="1"/>
            <p:nvPr/>
          </p:nvSpPr>
          <p:spPr>
            <a:xfrm>
              <a:off x="2400" y="1680"/>
              <a:ext cx="197" cy="4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3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graphicFrame>
          <p:nvGraphicFramePr>
            <p:cNvPr id="45109" name="Object 36"/>
            <p:cNvGraphicFramePr>
              <a:graphicFrameLocks/>
            </p:cNvGraphicFramePr>
            <p:nvPr/>
          </p:nvGraphicFramePr>
          <p:xfrm>
            <a:off x="853" y="539"/>
            <a:ext cx="385" cy="262"/>
          </p:xfrm>
          <a:graphic>
            <a:graphicData uri="http://schemas.openxmlformats.org/presentationml/2006/ole">
              <p:oleObj spid="_x0000_s61449" r:id="rId12" imgW="266760" imgH="88920" progId="Equation.3">
                <p:embed/>
              </p:oleObj>
            </a:graphicData>
          </a:graphic>
        </p:graphicFrame>
        <p:sp>
          <p:nvSpPr>
            <p:cNvPr id="45110" name="Rectangle 37"/>
            <p:cNvSpPr/>
            <p:nvPr/>
          </p:nvSpPr>
          <p:spPr>
            <a:xfrm>
              <a:off x="519" y="1638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9" name="Group 38"/>
          <p:cNvGrpSpPr/>
          <p:nvPr/>
        </p:nvGrpSpPr>
        <p:grpSpPr>
          <a:xfrm>
            <a:off x="817563" y="3810000"/>
            <a:ext cx="3298825" cy="2457450"/>
            <a:chOff x="519" y="539"/>
            <a:chExt cx="2078" cy="1548"/>
          </a:xfrm>
        </p:grpSpPr>
        <p:sp>
          <p:nvSpPr>
            <p:cNvPr id="45101" name="Line 39"/>
            <p:cNvSpPr/>
            <p:nvPr/>
          </p:nvSpPr>
          <p:spPr>
            <a:xfrm>
              <a:off x="784" y="1741"/>
              <a:ext cx="1745" cy="6"/>
            </a:xfrm>
            <a:prstGeom prst="line">
              <a:avLst/>
            </a:prstGeom>
            <a:ln w="5715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102" name="Line 40"/>
            <p:cNvSpPr/>
            <p:nvPr/>
          </p:nvSpPr>
          <p:spPr>
            <a:xfrm flipV="1">
              <a:off x="784" y="682"/>
              <a:ext cx="0" cy="1085"/>
            </a:xfrm>
            <a:prstGeom prst="line">
              <a:avLst/>
            </a:prstGeom>
            <a:ln w="5715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103" name="Text Box 41"/>
            <p:cNvSpPr txBox="1"/>
            <p:nvPr/>
          </p:nvSpPr>
          <p:spPr>
            <a:xfrm>
              <a:off x="2400" y="1680"/>
              <a:ext cx="197" cy="4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3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graphicFrame>
          <p:nvGraphicFramePr>
            <p:cNvPr id="45104" name="Object 42"/>
            <p:cNvGraphicFramePr>
              <a:graphicFrameLocks/>
            </p:cNvGraphicFramePr>
            <p:nvPr/>
          </p:nvGraphicFramePr>
          <p:xfrm>
            <a:off x="853" y="539"/>
            <a:ext cx="385" cy="262"/>
          </p:xfrm>
          <a:graphic>
            <a:graphicData uri="http://schemas.openxmlformats.org/presentationml/2006/ole">
              <p:oleObj spid="_x0000_s61448" r:id="rId13" imgW="266760" imgH="88920" progId="Equation.3">
                <p:embed/>
              </p:oleObj>
            </a:graphicData>
          </a:graphic>
        </p:graphicFrame>
        <p:sp>
          <p:nvSpPr>
            <p:cNvPr id="45105" name="Rectangle 43"/>
            <p:cNvSpPr/>
            <p:nvPr/>
          </p:nvSpPr>
          <p:spPr>
            <a:xfrm>
              <a:off x="519" y="1638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10" name="Group 44"/>
          <p:cNvGrpSpPr/>
          <p:nvPr/>
        </p:nvGrpSpPr>
        <p:grpSpPr>
          <a:xfrm>
            <a:off x="4883150" y="1628775"/>
            <a:ext cx="3117850" cy="411163"/>
            <a:chOff x="329" y="764"/>
            <a:chExt cx="1964" cy="259"/>
          </a:xfrm>
        </p:grpSpPr>
        <p:graphicFrame>
          <p:nvGraphicFramePr>
            <p:cNvPr id="45099" name="Object 45"/>
            <p:cNvGraphicFramePr>
              <a:graphicFrameLocks/>
            </p:cNvGraphicFramePr>
            <p:nvPr/>
          </p:nvGraphicFramePr>
          <p:xfrm>
            <a:off x="329" y="764"/>
            <a:ext cx="438" cy="259"/>
          </p:xfrm>
          <a:graphic>
            <a:graphicData uri="http://schemas.openxmlformats.org/presentationml/2006/ole">
              <p:oleObj spid="_x0000_s61447" r:id="rId14" imgW="330120" imgH="88920" progId="Equation.3">
                <p:embed/>
              </p:oleObj>
            </a:graphicData>
          </a:graphic>
        </p:graphicFrame>
        <p:sp>
          <p:nvSpPr>
            <p:cNvPr id="45100" name="Line 46"/>
            <p:cNvSpPr/>
            <p:nvPr/>
          </p:nvSpPr>
          <p:spPr>
            <a:xfrm>
              <a:off x="835" y="900"/>
              <a:ext cx="1458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11" name="Group 47"/>
          <p:cNvGrpSpPr/>
          <p:nvPr/>
        </p:nvGrpSpPr>
        <p:grpSpPr>
          <a:xfrm>
            <a:off x="6248400" y="1811338"/>
            <a:ext cx="328613" cy="1641475"/>
            <a:chOff x="1144" y="932"/>
            <a:chExt cx="207" cy="1034"/>
          </a:xfrm>
        </p:grpSpPr>
        <p:sp>
          <p:nvSpPr>
            <p:cNvPr id="45097" name="Line 48"/>
            <p:cNvSpPr/>
            <p:nvPr/>
          </p:nvSpPr>
          <p:spPr>
            <a:xfrm flipH="1">
              <a:off x="1234" y="932"/>
              <a:ext cx="0" cy="82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45098" name="Object 49"/>
            <p:cNvGraphicFramePr>
              <a:graphicFrameLocks/>
            </p:cNvGraphicFramePr>
            <p:nvPr/>
          </p:nvGraphicFramePr>
          <p:xfrm>
            <a:off x="1144" y="1755"/>
            <a:ext cx="207" cy="211"/>
          </p:xfrm>
          <a:graphic>
            <a:graphicData uri="http://schemas.openxmlformats.org/presentationml/2006/ole">
              <p:oleObj spid="_x0000_s61446" r:id="rId15" imgW="0" imgH="25560" progId="Equation.3">
                <p:embed/>
              </p:oleObj>
            </a:graphicData>
          </a:graphic>
        </p:graphicFrame>
      </p:grpSp>
      <p:sp>
        <p:nvSpPr>
          <p:cNvPr id="117810" name="Freeform 50"/>
          <p:cNvSpPr/>
          <p:nvPr/>
        </p:nvSpPr>
        <p:spPr>
          <a:xfrm flipV="1">
            <a:off x="5670550" y="4403725"/>
            <a:ext cx="2268538" cy="998538"/>
          </a:xfrm>
          <a:custGeom>
            <a:avLst/>
            <a:gdLst>
              <a:gd name="txL" fmla="*/ 0 w 1968"/>
              <a:gd name="txT" fmla="*/ 0 h 912"/>
              <a:gd name="txR" fmla="*/ 1968 w 1968"/>
              <a:gd name="txB" fmla="*/ 912 h 912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1968" h="912">
                <a:moveTo>
                  <a:pt x="0" y="912"/>
                </a:moveTo>
                <a:cubicBezTo>
                  <a:pt x="172" y="652"/>
                  <a:pt x="344" y="392"/>
                  <a:pt x="672" y="240"/>
                </a:cubicBezTo>
                <a:cubicBezTo>
                  <a:pt x="1000" y="88"/>
                  <a:pt x="1484" y="44"/>
                  <a:pt x="1968" y="0"/>
                </a:cubicBezTo>
              </a:path>
            </a:pathLst>
          </a:cu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7811" name="Line 51"/>
          <p:cNvSpPr/>
          <p:nvPr/>
        </p:nvSpPr>
        <p:spPr>
          <a:xfrm>
            <a:off x="5616575" y="4348163"/>
            <a:ext cx="860425" cy="1138237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graphicFrame>
        <p:nvGraphicFramePr>
          <p:cNvPr id="117812" name="Object 52"/>
          <p:cNvGraphicFramePr>
            <a:graphicFrameLocks/>
          </p:cNvGraphicFramePr>
          <p:nvPr/>
        </p:nvGraphicFramePr>
        <p:xfrm>
          <a:off x="5902325" y="5943600"/>
          <a:ext cx="1897063" cy="457200"/>
        </p:xfrm>
        <a:graphic>
          <a:graphicData uri="http://schemas.openxmlformats.org/presentationml/2006/ole">
            <p:oleObj spid="_x0000_s61445" r:id="rId16" imgW="939960" imgH="88920" progId="Equation.3">
              <p:embed/>
            </p:oleObj>
          </a:graphicData>
        </a:graphic>
      </p:graphicFrame>
      <p:grpSp>
        <p:nvGrpSpPr>
          <p:cNvPr id="12" name="Group 53"/>
          <p:cNvGrpSpPr/>
          <p:nvPr/>
        </p:nvGrpSpPr>
        <p:grpSpPr>
          <a:xfrm>
            <a:off x="5210175" y="3810000"/>
            <a:ext cx="3298825" cy="2457450"/>
            <a:chOff x="519" y="539"/>
            <a:chExt cx="2078" cy="1548"/>
          </a:xfrm>
        </p:grpSpPr>
        <p:sp>
          <p:nvSpPr>
            <p:cNvPr id="45092" name="Line 54"/>
            <p:cNvSpPr/>
            <p:nvPr/>
          </p:nvSpPr>
          <p:spPr>
            <a:xfrm>
              <a:off x="784" y="1741"/>
              <a:ext cx="1745" cy="6"/>
            </a:xfrm>
            <a:prstGeom prst="line">
              <a:avLst/>
            </a:prstGeom>
            <a:ln w="5715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93" name="Line 55"/>
            <p:cNvSpPr/>
            <p:nvPr/>
          </p:nvSpPr>
          <p:spPr>
            <a:xfrm flipV="1">
              <a:off x="784" y="682"/>
              <a:ext cx="0" cy="1085"/>
            </a:xfrm>
            <a:prstGeom prst="line">
              <a:avLst/>
            </a:prstGeom>
            <a:ln w="5715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94" name="Text Box 56"/>
            <p:cNvSpPr txBox="1"/>
            <p:nvPr/>
          </p:nvSpPr>
          <p:spPr>
            <a:xfrm>
              <a:off x="2400" y="1680"/>
              <a:ext cx="197" cy="4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3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graphicFrame>
          <p:nvGraphicFramePr>
            <p:cNvPr id="45095" name="Object 57"/>
            <p:cNvGraphicFramePr>
              <a:graphicFrameLocks/>
            </p:cNvGraphicFramePr>
            <p:nvPr/>
          </p:nvGraphicFramePr>
          <p:xfrm>
            <a:off x="853" y="539"/>
            <a:ext cx="385" cy="262"/>
          </p:xfrm>
          <a:graphic>
            <a:graphicData uri="http://schemas.openxmlformats.org/presentationml/2006/ole">
              <p:oleObj spid="_x0000_s61444" r:id="rId17" imgW="266760" imgH="88920" progId="Equation.3">
                <p:embed/>
              </p:oleObj>
            </a:graphicData>
          </a:graphic>
        </p:graphicFrame>
        <p:sp>
          <p:nvSpPr>
            <p:cNvPr id="45096" name="Rectangle 58"/>
            <p:cNvSpPr/>
            <p:nvPr/>
          </p:nvSpPr>
          <p:spPr>
            <a:xfrm>
              <a:off x="519" y="1638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4724400" y="4038600"/>
            <a:ext cx="3173413" cy="522288"/>
            <a:chOff x="3036" y="1303"/>
            <a:chExt cx="1999" cy="329"/>
          </a:xfrm>
        </p:grpSpPr>
        <p:graphicFrame>
          <p:nvGraphicFramePr>
            <p:cNvPr id="45090" name="Object 60"/>
            <p:cNvGraphicFramePr>
              <a:graphicFrameLocks/>
            </p:cNvGraphicFramePr>
            <p:nvPr/>
          </p:nvGraphicFramePr>
          <p:xfrm>
            <a:off x="3036" y="1303"/>
            <a:ext cx="528" cy="329"/>
          </p:xfrm>
          <a:graphic>
            <a:graphicData uri="http://schemas.openxmlformats.org/presentationml/2006/ole">
              <p:oleObj spid="_x0000_s61443" r:id="rId18" imgW="381240" imgH="127080" progId="Equation.3">
                <p:embed/>
              </p:oleObj>
            </a:graphicData>
          </a:graphic>
        </p:graphicFrame>
        <p:sp>
          <p:nvSpPr>
            <p:cNvPr id="45091" name="Line 61"/>
            <p:cNvSpPr/>
            <p:nvPr/>
          </p:nvSpPr>
          <p:spPr>
            <a:xfrm>
              <a:off x="3576" y="1522"/>
              <a:ext cx="1459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14" name="Group 62"/>
          <p:cNvGrpSpPr/>
          <p:nvPr/>
        </p:nvGrpSpPr>
        <p:grpSpPr>
          <a:xfrm>
            <a:off x="4914900" y="5227638"/>
            <a:ext cx="3117850" cy="411162"/>
            <a:chOff x="329" y="764"/>
            <a:chExt cx="1964" cy="259"/>
          </a:xfrm>
        </p:grpSpPr>
        <p:graphicFrame>
          <p:nvGraphicFramePr>
            <p:cNvPr id="45088" name="Object 63"/>
            <p:cNvGraphicFramePr>
              <a:graphicFrameLocks/>
            </p:cNvGraphicFramePr>
            <p:nvPr/>
          </p:nvGraphicFramePr>
          <p:xfrm>
            <a:off x="329" y="764"/>
            <a:ext cx="438" cy="259"/>
          </p:xfrm>
          <a:graphic>
            <a:graphicData uri="http://schemas.openxmlformats.org/presentationml/2006/ole">
              <p:oleObj spid="_x0000_s61442" r:id="rId19" imgW="330120" imgH="88920" progId="Equation.3">
                <p:embed/>
              </p:oleObj>
            </a:graphicData>
          </a:graphic>
        </p:graphicFrame>
        <p:sp>
          <p:nvSpPr>
            <p:cNvPr id="45089" name="Line 64"/>
            <p:cNvSpPr/>
            <p:nvPr/>
          </p:nvSpPr>
          <p:spPr>
            <a:xfrm>
              <a:off x="835" y="900"/>
              <a:ext cx="1458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15" name="Group 65"/>
          <p:cNvGrpSpPr/>
          <p:nvPr/>
        </p:nvGrpSpPr>
        <p:grpSpPr>
          <a:xfrm>
            <a:off x="6300788" y="5181600"/>
            <a:ext cx="377825" cy="914400"/>
            <a:chOff x="1129" y="3337"/>
            <a:chExt cx="238" cy="503"/>
          </a:xfrm>
        </p:grpSpPr>
        <p:sp>
          <p:nvSpPr>
            <p:cNvPr id="45086" name="Line 66"/>
            <p:cNvSpPr/>
            <p:nvPr/>
          </p:nvSpPr>
          <p:spPr>
            <a:xfrm flipH="1" flipV="1">
              <a:off x="1222" y="3337"/>
              <a:ext cx="0" cy="25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45087" name="Object 67"/>
            <p:cNvGraphicFramePr>
              <a:graphicFrameLocks/>
            </p:cNvGraphicFramePr>
            <p:nvPr/>
          </p:nvGraphicFramePr>
          <p:xfrm>
            <a:off x="1129" y="3580"/>
            <a:ext cx="238" cy="260"/>
          </p:xfrm>
          <a:graphic>
            <a:graphicData uri="http://schemas.openxmlformats.org/presentationml/2006/ole">
              <p:oleObj spid="_x0000_s61441" r:id="rId20" imgW="0" imgH="25560" progId="Equation.3">
                <p:embed/>
              </p:oleObj>
            </a:graphicData>
          </a:graphic>
        </p:graphicFrame>
      </p:grpSp>
      <p:sp>
        <p:nvSpPr>
          <p:cNvPr id="16" name="日期占位符 15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986C59-B217-4030-ABD7-6C2ADB8DC086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灯片编号占位符 17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28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7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17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90925" y="3719513"/>
            <a:ext cx="447675" cy="2528887"/>
            <a:chOff x="2262" y="2535"/>
            <a:chExt cx="282" cy="1689"/>
          </a:xfrm>
        </p:grpSpPr>
        <p:sp>
          <p:nvSpPr>
            <p:cNvPr id="46111" name="Line 3"/>
            <p:cNvSpPr/>
            <p:nvPr/>
          </p:nvSpPr>
          <p:spPr>
            <a:xfrm>
              <a:off x="2400" y="2535"/>
              <a:ext cx="0" cy="1344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46112" name="Object 4"/>
            <p:cNvGraphicFramePr>
              <a:graphicFrameLocks/>
            </p:cNvGraphicFramePr>
            <p:nvPr/>
          </p:nvGraphicFramePr>
          <p:xfrm>
            <a:off x="2262" y="3909"/>
            <a:ext cx="282" cy="315"/>
          </p:xfrm>
          <a:graphic>
            <a:graphicData uri="http://schemas.openxmlformats.org/presentationml/2006/ole">
              <p:oleObj spid="_x0000_s62468" r:id="rId5" imgW="0" imgH="25560" progId="Equation.3">
                <p:embed/>
              </p:oleObj>
            </a:graphicData>
          </a:graphic>
        </p:graphicFrame>
      </p:grp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1651000" y="612775"/>
            <a:ext cx="5538788" cy="584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三要素法求解暂态过程的要点</a:t>
            </a:r>
          </a:p>
        </p:txBody>
      </p:sp>
      <p:sp>
        <p:nvSpPr>
          <p:cNvPr id="118790" name="Freeform 6"/>
          <p:cNvSpPr/>
          <p:nvPr/>
        </p:nvSpPr>
        <p:spPr>
          <a:xfrm>
            <a:off x="2933700" y="3733800"/>
            <a:ext cx="3124200" cy="1566863"/>
          </a:xfrm>
          <a:custGeom>
            <a:avLst/>
            <a:gdLst>
              <a:gd name="txL" fmla="*/ 0 w 1968"/>
              <a:gd name="txT" fmla="*/ 0 h 912"/>
              <a:gd name="txR" fmla="*/ 1968 w 1968"/>
              <a:gd name="txB" fmla="*/ 912 h 912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1968" h="912">
                <a:moveTo>
                  <a:pt x="0" y="912"/>
                </a:moveTo>
                <a:cubicBezTo>
                  <a:pt x="172" y="652"/>
                  <a:pt x="344" y="392"/>
                  <a:pt x="672" y="240"/>
                </a:cubicBezTo>
                <a:cubicBezTo>
                  <a:pt x="1000" y="88"/>
                  <a:pt x="1484" y="44"/>
                  <a:pt x="1968" y="0"/>
                </a:cubicBezTo>
              </a:path>
            </a:pathLst>
          </a:cu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8791" name="Line 7"/>
          <p:cNvSpPr/>
          <p:nvPr/>
        </p:nvSpPr>
        <p:spPr>
          <a:xfrm flipV="1">
            <a:off x="2971800" y="3352800"/>
            <a:ext cx="1066800" cy="184785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3" name="Group 8"/>
          <p:cNvGrpSpPr/>
          <p:nvPr/>
        </p:nvGrpSpPr>
        <p:grpSpPr>
          <a:xfrm>
            <a:off x="1079500" y="3367088"/>
            <a:ext cx="5003800" cy="671512"/>
            <a:chOff x="680" y="2313"/>
            <a:chExt cx="3152" cy="423"/>
          </a:xfrm>
        </p:grpSpPr>
        <p:grpSp>
          <p:nvGrpSpPr>
            <p:cNvPr id="46107" name="Group 9"/>
            <p:cNvGrpSpPr/>
            <p:nvPr/>
          </p:nvGrpSpPr>
          <p:grpSpPr>
            <a:xfrm>
              <a:off x="680" y="2313"/>
              <a:ext cx="1112" cy="423"/>
              <a:chOff x="680" y="2313"/>
              <a:chExt cx="1112" cy="423"/>
            </a:xfrm>
          </p:grpSpPr>
          <p:sp>
            <p:nvSpPr>
              <p:cNvPr id="118794" name="Text Box 10"/>
              <p:cNvSpPr txBox="1">
                <a:spLocks noChangeArrowheads="1"/>
              </p:cNvSpPr>
              <p:nvPr/>
            </p:nvSpPr>
            <p:spPr bwMode="auto">
              <a:xfrm>
                <a:off x="680" y="2313"/>
                <a:ext cx="571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marR="0" defTabSz="914400">
                  <a:spcBef>
                    <a:spcPct val="50000"/>
                  </a:spcBef>
                  <a:buClrTx/>
                  <a:buSzTx/>
                  <a:buFontTx/>
                  <a:buNone/>
                  <a:defRPr/>
                </a:pPr>
                <a:r>
                  <a:rPr kumimoji="1" lang="zh-CN" altLang="en-US" sz="2800" b="1" kern="1200" cap="none" spc="0" normalizeH="0" baseline="0" noProof="0"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终点</a:t>
                </a:r>
              </a:p>
            </p:txBody>
          </p:sp>
          <p:graphicFrame>
            <p:nvGraphicFramePr>
              <p:cNvPr id="46110" name="Object 11"/>
              <p:cNvGraphicFramePr>
                <a:graphicFrameLocks/>
              </p:cNvGraphicFramePr>
              <p:nvPr/>
            </p:nvGraphicFramePr>
            <p:xfrm>
              <a:off x="1248" y="2365"/>
              <a:ext cx="544" cy="371"/>
            </p:xfrm>
            <a:graphic>
              <a:graphicData uri="http://schemas.openxmlformats.org/presentationml/2006/ole">
                <p:oleObj spid="_x0000_s62467" r:id="rId6" imgW="317520" imgH="88920" progId="Equation.3">
                  <p:embed/>
                </p:oleObj>
              </a:graphicData>
            </a:graphic>
          </p:graphicFrame>
        </p:grpSp>
        <p:sp>
          <p:nvSpPr>
            <p:cNvPr id="46108" name="Line 12"/>
            <p:cNvSpPr/>
            <p:nvPr/>
          </p:nvSpPr>
          <p:spPr>
            <a:xfrm>
              <a:off x="1848" y="2515"/>
              <a:ext cx="1984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5" name="Group 13"/>
          <p:cNvGrpSpPr/>
          <p:nvPr/>
        </p:nvGrpSpPr>
        <p:grpSpPr>
          <a:xfrm>
            <a:off x="1143000" y="4894263"/>
            <a:ext cx="4940300" cy="646112"/>
            <a:chOff x="720" y="3275"/>
            <a:chExt cx="3112" cy="407"/>
          </a:xfrm>
        </p:grpSpPr>
        <p:sp>
          <p:nvSpPr>
            <p:cNvPr id="118798" name="Text Box 14"/>
            <p:cNvSpPr txBox="1">
              <a:spLocks noChangeArrowheads="1"/>
            </p:cNvSpPr>
            <p:nvPr/>
          </p:nvSpPr>
          <p:spPr bwMode="auto">
            <a:xfrm>
              <a:off x="720" y="3312"/>
              <a:ext cx="571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起点</a:t>
              </a:r>
            </a:p>
          </p:txBody>
        </p:sp>
        <p:graphicFrame>
          <p:nvGraphicFramePr>
            <p:cNvPr id="46105" name="Object 15"/>
            <p:cNvGraphicFramePr>
              <a:graphicFrameLocks/>
            </p:cNvGraphicFramePr>
            <p:nvPr/>
          </p:nvGraphicFramePr>
          <p:xfrm>
            <a:off x="1272" y="3275"/>
            <a:ext cx="504" cy="407"/>
          </p:xfrm>
          <a:graphic>
            <a:graphicData uri="http://schemas.openxmlformats.org/presentationml/2006/ole">
              <p:oleObj spid="_x0000_s62466" r:id="rId7" imgW="381240" imgH="127080" progId="Equation.3">
                <p:embed/>
              </p:oleObj>
            </a:graphicData>
          </a:graphic>
        </p:graphicFrame>
        <p:sp>
          <p:nvSpPr>
            <p:cNvPr id="46106" name="Line 16"/>
            <p:cNvSpPr/>
            <p:nvPr/>
          </p:nvSpPr>
          <p:spPr>
            <a:xfrm>
              <a:off x="1848" y="3517"/>
              <a:ext cx="1984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dash"/>
              <a:headEnd type="none" w="med" len="med"/>
              <a:tailEnd type="none" w="med" len="med"/>
            </a:ln>
          </p:spPr>
        </p:sp>
      </p:grpSp>
      <p:sp>
        <p:nvSpPr>
          <p:cNvPr id="118801" name="Text Box 17"/>
          <p:cNvSpPr txBox="1">
            <a:spLocks noChangeArrowheads="1"/>
          </p:cNvSpPr>
          <p:nvPr/>
        </p:nvSpPr>
        <p:spPr bwMode="auto">
          <a:xfrm>
            <a:off x="825500" y="1219200"/>
            <a:ext cx="57435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(1) </a:t>
            </a:r>
            <a:r>
              <a:rPr kumimoji="1" lang="zh-CN" altLang="en-US" sz="28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求初始值、稳态值、时间常数；</a:t>
            </a:r>
          </a:p>
        </p:txBody>
      </p:sp>
      <p:sp>
        <p:nvSpPr>
          <p:cNvPr id="118802" name="Text Box 18"/>
          <p:cNvSpPr txBox="1">
            <a:spLocks noChangeArrowheads="1"/>
          </p:cNvSpPr>
          <p:nvPr/>
        </p:nvSpPr>
        <p:spPr bwMode="auto">
          <a:xfrm>
            <a:off x="815975" y="2293938"/>
            <a:ext cx="7908925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(3) </a:t>
            </a:r>
            <a:r>
              <a:rPr kumimoji="1" lang="zh-CN" altLang="en-US" sz="28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画出暂态电路电压、电流随时间变化的曲线。</a:t>
            </a:r>
            <a:endParaRPr kumimoji="1" lang="zh-CN" altLang="en-US" sz="2800" b="1" kern="1200" cap="none" spc="0" normalizeH="0" baseline="0" noProof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18803" name="Text Box 19"/>
          <p:cNvSpPr txBox="1">
            <a:spLocks noChangeArrowheads="1"/>
          </p:cNvSpPr>
          <p:nvPr/>
        </p:nvSpPr>
        <p:spPr bwMode="auto">
          <a:xfrm>
            <a:off x="814388" y="1790700"/>
            <a:ext cx="8269288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(2) </a:t>
            </a:r>
            <a:r>
              <a:rPr kumimoji="1" lang="zh-CN" altLang="en-US" sz="28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将求得的三要素结果代入暂态过程通用表达式；</a:t>
            </a:r>
          </a:p>
        </p:txBody>
      </p:sp>
      <p:grpSp>
        <p:nvGrpSpPr>
          <p:cNvPr id="6" name="Group 20"/>
          <p:cNvGrpSpPr/>
          <p:nvPr/>
        </p:nvGrpSpPr>
        <p:grpSpPr>
          <a:xfrm>
            <a:off x="4495800" y="4800600"/>
            <a:ext cx="3962400" cy="609600"/>
            <a:chOff x="2832" y="3024"/>
            <a:chExt cx="2496" cy="384"/>
          </a:xfrm>
        </p:grpSpPr>
        <p:sp>
          <p:nvSpPr>
            <p:cNvPr id="118805" name="AutoShape 21" descr="80%"/>
            <p:cNvSpPr>
              <a:spLocks noChangeArrowheads="1"/>
            </p:cNvSpPr>
            <p:nvPr/>
          </p:nvSpPr>
          <p:spPr bwMode="auto">
            <a:xfrm>
              <a:off x="2832" y="3024"/>
              <a:ext cx="2496" cy="384"/>
            </a:xfrm>
            <a:prstGeom prst="wedgeRoundRectCallout">
              <a:avLst>
                <a:gd name="adj1" fmla="val -67426"/>
                <a:gd name="adj2" fmla="val -135676"/>
                <a:gd name="adj3" fmla="val 16667"/>
              </a:avLst>
            </a:prstGeom>
            <a:pattFill prst="pct80">
              <a:fgClr>
                <a:srgbClr val="00FF00"/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46103" name="Object 22" descr="80%"/>
            <p:cNvGraphicFramePr>
              <a:graphicFrameLocks/>
            </p:cNvGraphicFramePr>
            <p:nvPr/>
          </p:nvGraphicFramePr>
          <p:xfrm>
            <a:off x="2874" y="3061"/>
            <a:ext cx="2454" cy="347"/>
          </p:xfrm>
          <a:graphic>
            <a:graphicData uri="http://schemas.openxmlformats.org/presentationml/2006/ole">
              <p:oleObj spid="_x0000_s62465" r:id="rId8" imgW="1917700" imgH="241300" progId="Equation.3">
                <p:embed/>
              </p:oleObj>
            </a:graphicData>
          </a:graphic>
        </p:graphicFrame>
      </p:grpSp>
      <p:grpSp>
        <p:nvGrpSpPr>
          <p:cNvPr id="7" name="Group 23"/>
          <p:cNvGrpSpPr/>
          <p:nvPr/>
        </p:nvGrpSpPr>
        <p:grpSpPr>
          <a:xfrm>
            <a:off x="2514600" y="2895600"/>
            <a:ext cx="5014913" cy="3186113"/>
            <a:chOff x="1584" y="1824"/>
            <a:chExt cx="3159" cy="2007"/>
          </a:xfrm>
        </p:grpSpPr>
        <p:grpSp>
          <p:nvGrpSpPr>
            <p:cNvPr id="46095" name="Group 24"/>
            <p:cNvGrpSpPr/>
            <p:nvPr/>
          </p:nvGrpSpPr>
          <p:grpSpPr>
            <a:xfrm>
              <a:off x="1848" y="1824"/>
              <a:ext cx="2895" cy="2007"/>
              <a:chOff x="1848" y="1824"/>
              <a:chExt cx="2895" cy="2007"/>
            </a:xfrm>
          </p:grpSpPr>
          <p:grpSp>
            <p:nvGrpSpPr>
              <p:cNvPr id="46097" name="Group 25"/>
              <p:cNvGrpSpPr/>
              <p:nvPr/>
            </p:nvGrpSpPr>
            <p:grpSpPr>
              <a:xfrm>
                <a:off x="1848" y="2016"/>
                <a:ext cx="2895" cy="1815"/>
                <a:chOff x="1848" y="2208"/>
                <a:chExt cx="2895" cy="1815"/>
              </a:xfrm>
            </p:grpSpPr>
            <p:sp>
              <p:nvSpPr>
                <p:cNvPr id="46099" name="Line 26"/>
                <p:cNvSpPr/>
                <p:nvPr/>
              </p:nvSpPr>
              <p:spPr>
                <a:xfrm>
                  <a:off x="1848" y="3828"/>
                  <a:ext cx="2688" cy="0"/>
                </a:xfrm>
                <a:prstGeom prst="line">
                  <a:avLst/>
                </a:prstGeom>
                <a:ln w="57150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46100" name="Line 27"/>
                <p:cNvSpPr/>
                <p:nvPr/>
              </p:nvSpPr>
              <p:spPr>
                <a:xfrm flipV="1">
                  <a:off x="1848" y="2208"/>
                  <a:ext cx="0" cy="1620"/>
                </a:xfrm>
                <a:prstGeom prst="line">
                  <a:avLst/>
                </a:prstGeom>
                <a:ln w="57150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11881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546" y="3616"/>
                  <a:ext cx="197" cy="407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3600" b="1" i="1" u="none" strike="noStrike" kern="1200" cap="none" spc="0" normalizeH="0" baseline="0" noProof="0" smtClean="0">
                      <a:ln>
                        <a:noFill/>
                      </a:ln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t</a:t>
                  </a:r>
                </a:p>
              </p:txBody>
            </p:sp>
          </p:grpSp>
          <p:sp>
            <p:nvSpPr>
              <p:cNvPr id="118813" name="Text Box 29"/>
              <p:cNvSpPr txBox="1">
                <a:spLocks noChangeArrowheads="1"/>
              </p:cNvSpPr>
              <p:nvPr/>
            </p:nvSpPr>
            <p:spPr bwMode="auto">
              <a:xfrm>
                <a:off x="1920" y="1824"/>
                <a:ext cx="543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</a:t>
                </a:r>
                <a:r>
                  <a:rPr kumimoji="1" lang="en-US" altLang="zh-CN" sz="28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(</a:t>
                </a:r>
                <a:r>
                  <a:rPr kumimoji="1" lang="en-US" altLang="zh-CN" sz="2800" b="1" i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</a:t>
                </a:r>
                <a:r>
                  <a:rPr kumimoji="1" lang="en-US" altLang="zh-CN" sz="28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)</a:t>
                </a:r>
              </a:p>
            </p:txBody>
          </p:sp>
        </p:grpSp>
        <p:sp>
          <p:nvSpPr>
            <p:cNvPr id="118814" name="Rectangle 30"/>
            <p:cNvSpPr>
              <a:spLocks noChangeArrowheads="1"/>
            </p:cNvSpPr>
            <p:nvPr/>
          </p:nvSpPr>
          <p:spPr bwMode="auto">
            <a:xfrm>
              <a:off x="1584" y="3504"/>
              <a:ext cx="257" cy="2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</p:grp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08620C2-F0F2-47FA-AEF6-E7DA58416256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29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8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01" grpId="0"/>
      <p:bldP spid="118802" grpId="0"/>
      <p:bldP spid="1188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857250" y="2038350"/>
            <a:ext cx="7829550" cy="3194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了解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宋体" panose="02010600030101010101" pitchFamily="2" charset="-122"/>
                <a:cs typeface="+mn-cs"/>
              </a:rPr>
              <a:t>电阻元件、电感元件与电容元件的特征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宋体" panose="02010600030101010101" pitchFamily="2" charset="-122"/>
                <a:cs typeface="+mn-cs"/>
              </a:rPr>
              <a:t>;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理解电路的暂态和稳态、零输入响应、零状</a:t>
            </a: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态响应、全响应的概念，以及时间常数的物</a:t>
            </a: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理意义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掌握换路定则及初始值的求法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掌握一阶线性电路分析的三要素法。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2147888" y="1471613"/>
            <a:ext cx="5461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85775" y="1500188"/>
            <a:ext cx="2057400" cy="457200"/>
          </a:xfrm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本章要求</a:t>
            </a:r>
            <a:endParaRPr kumimoji="0" lang="zh-CN" altLang="en-US" sz="4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8FD3EDE-C7CB-434C-8348-EAC239D1B5A2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3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gray">
          <a:xfrm>
            <a:off x="0" y="836613"/>
            <a:ext cx="9144000" cy="576263"/>
          </a:xfrm>
          <a:prstGeom prst="rect">
            <a:avLst/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C000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第</a:t>
            </a: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章 一阶线性电路的暂态分析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609600" y="1566863"/>
            <a:ext cx="8077200" cy="1501775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求换路后电路中的电压和电流 ，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其中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电容 </a:t>
            </a:r>
            <a:r>
              <a:rPr kumimoji="1" lang="en-US" altLang="zh-CN" sz="2800" b="1" i="1" kern="1200" cap="none" spc="0" normalizeH="0" baseline="0" noProof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 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视为开路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电感</a:t>
            </a:r>
            <a:r>
              <a:rPr kumimoji="1" lang="en-US" altLang="zh-CN" sz="2800" b="1" i="1" kern="1200" cap="none" spc="0" normalizeH="0" baseline="0" noProof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视为短路，即求解直流电阻性电路中的电压和电流。	</a:t>
            </a:r>
          </a:p>
        </p:txBody>
      </p:sp>
      <p:graphicFrame>
        <p:nvGraphicFramePr>
          <p:cNvPr id="119811" name="Object 3"/>
          <p:cNvGraphicFramePr>
            <a:graphicFrameLocks/>
          </p:cNvGraphicFramePr>
          <p:nvPr/>
        </p:nvGraphicFramePr>
        <p:xfrm>
          <a:off x="1612900" y="5037138"/>
          <a:ext cx="2501900" cy="1550987"/>
        </p:xfrm>
        <a:graphic>
          <a:graphicData uri="http://schemas.openxmlformats.org/presentationml/2006/ole">
            <p:oleObj spid="_x0000_s63493" r:id="rId3" imgW="1283040" imgH="635040" progId="Equation.3">
              <p:embed/>
            </p:oleObj>
          </a:graphicData>
        </a:graphic>
      </p:graphicFrame>
      <p:grpSp>
        <p:nvGrpSpPr>
          <p:cNvPr id="2" name="Group 4"/>
          <p:cNvGrpSpPr/>
          <p:nvPr/>
        </p:nvGrpSpPr>
        <p:grpSpPr>
          <a:xfrm>
            <a:off x="5610225" y="5111750"/>
            <a:ext cx="2782888" cy="1485900"/>
            <a:chOff x="3534" y="3072"/>
            <a:chExt cx="1753" cy="936"/>
          </a:xfrm>
        </p:grpSpPr>
        <p:graphicFrame>
          <p:nvGraphicFramePr>
            <p:cNvPr id="47184" name="Object 5"/>
            <p:cNvGraphicFramePr>
              <a:graphicFrameLocks/>
            </p:cNvGraphicFramePr>
            <p:nvPr/>
          </p:nvGraphicFramePr>
          <p:xfrm>
            <a:off x="3534" y="3072"/>
            <a:ext cx="1753" cy="663"/>
          </p:xfrm>
          <a:graphic>
            <a:graphicData uri="http://schemas.openxmlformats.org/presentationml/2006/ole">
              <p:oleObj spid="_x0000_s63492" r:id="rId4" imgW="1232280" imgH="343080" progId="Equation.3">
                <p:embed/>
              </p:oleObj>
            </a:graphicData>
          </a:graphic>
        </p:graphicFrame>
        <p:graphicFrame>
          <p:nvGraphicFramePr>
            <p:cNvPr id="47185" name="Object 6"/>
            <p:cNvGraphicFramePr>
              <a:graphicFrameLocks/>
            </p:cNvGraphicFramePr>
            <p:nvPr/>
          </p:nvGraphicFramePr>
          <p:xfrm>
            <a:off x="4188" y="3668"/>
            <a:ext cx="866" cy="340"/>
          </p:xfrm>
          <a:graphic>
            <a:graphicData uri="http://schemas.openxmlformats.org/presentationml/2006/ole">
              <p:oleObj spid="_x0000_s63491" r:id="rId5" imgW="520920" imgH="88920" progId="Equation.3">
                <p:embed/>
              </p:oleObj>
            </a:graphicData>
          </a:graphic>
        </p:graphicFrame>
      </p:grpSp>
      <p:grpSp>
        <p:nvGrpSpPr>
          <p:cNvPr id="3" name="Group 7"/>
          <p:cNvGrpSpPr/>
          <p:nvPr/>
        </p:nvGrpSpPr>
        <p:grpSpPr>
          <a:xfrm>
            <a:off x="609600" y="1081088"/>
            <a:ext cx="3846513" cy="547687"/>
            <a:chOff x="384" y="262"/>
            <a:chExt cx="2423" cy="345"/>
          </a:xfrm>
        </p:grpSpPr>
        <p:sp>
          <p:nvSpPr>
            <p:cNvPr id="47182" name="Text Box 8"/>
            <p:cNvSpPr txBox="1"/>
            <p:nvPr/>
          </p:nvSpPr>
          <p:spPr>
            <a:xfrm>
              <a:off x="384" y="262"/>
              <a:ext cx="242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(1)  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稳态值          的计算</a:t>
              </a:r>
            </a:p>
          </p:txBody>
        </p:sp>
        <p:graphicFrame>
          <p:nvGraphicFramePr>
            <p:cNvPr id="47183" name="Object 9"/>
            <p:cNvGraphicFramePr>
              <a:graphicFrameLocks/>
            </p:cNvGraphicFramePr>
            <p:nvPr/>
          </p:nvGraphicFramePr>
          <p:xfrm>
            <a:off x="1471" y="297"/>
            <a:ext cx="570" cy="310"/>
          </p:xfrm>
          <a:graphic>
            <a:graphicData uri="http://schemas.openxmlformats.org/presentationml/2006/ole">
              <p:oleObj spid="_x0000_s63490" r:id="rId6" imgW="330120" imgH="88920" progId="Equation.3">
                <p:embed/>
              </p:oleObj>
            </a:graphicData>
          </a:graphic>
        </p:graphicFrame>
      </p:grpSp>
      <p:sp>
        <p:nvSpPr>
          <p:cNvPr id="119818" name="Text Box 10"/>
          <p:cNvSpPr txBox="1">
            <a:spLocks noChangeArrowheads="1"/>
          </p:cNvSpPr>
          <p:nvPr/>
        </p:nvSpPr>
        <p:spPr bwMode="auto">
          <a:xfrm>
            <a:off x="2062163" y="612775"/>
            <a:ext cx="4716463" cy="584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响应中“三要素”的确定</a:t>
            </a:r>
          </a:p>
        </p:txBody>
      </p:sp>
      <p:sp>
        <p:nvSpPr>
          <p:cNvPr id="119819" name="Text Box 11"/>
          <p:cNvSpPr txBox="1"/>
          <p:nvPr/>
        </p:nvSpPr>
        <p:spPr>
          <a:xfrm>
            <a:off x="615950" y="2924175"/>
            <a:ext cx="9048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例：</a:t>
            </a:r>
          </a:p>
        </p:txBody>
      </p:sp>
      <p:grpSp>
        <p:nvGrpSpPr>
          <p:cNvPr id="4" name="Group 12"/>
          <p:cNvGrpSpPr/>
          <p:nvPr/>
        </p:nvGrpSpPr>
        <p:grpSpPr>
          <a:xfrm>
            <a:off x="606425" y="2903538"/>
            <a:ext cx="4576763" cy="2127250"/>
            <a:chOff x="382" y="1681"/>
            <a:chExt cx="2883" cy="1340"/>
          </a:xfrm>
        </p:grpSpPr>
        <p:sp>
          <p:nvSpPr>
            <p:cNvPr id="47151" name="Text Box 13"/>
            <p:cNvSpPr txBox="1"/>
            <p:nvPr/>
          </p:nvSpPr>
          <p:spPr>
            <a:xfrm>
              <a:off x="2878" y="2261"/>
              <a:ext cx="387" cy="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52" name="Oval 14"/>
            <p:cNvSpPr/>
            <p:nvPr/>
          </p:nvSpPr>
          <p:spPr>
            <a:xfrm>
              <a:off x="868" y="2431"/>
              <a:ext cx="234" cy="209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7153" name="Line 15"/>
            <p:cNvSpPr/>
            <p:nvPr/>
          </p:nvSpPr>
          <p:spPr>
            <a:xfrm>
              <a:off x="986" y="2014"/>
              <a:ext cx="0" cy="988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154" name="Rectangle 16"/>
            <p:cNvSpPr/>
            <p:nvPr/>
          </p:nvSpPr>
          <p:spPr>
            <a:xfrm>
              <a:off x="762" y="2117"/>
              <a:ext cx="246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7155" name="Rectangle 17"/>
            <p:cNvSpPr/>
            <p:nvPr/>
          </p:nvSpPr>
          <p:spPr>
            <a:xfrm>
              <a:off x="789" y="2517"/>
              <a:ext cx="193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7156" name="Line 18"/>
            <p:cNvSpPr/>
            <p:nvPr/>
          </p:nvSpPr>
          <p:spPr>
            <a:xfrm flipV="1">
              <a:off x="1966" y="2019"/>
              <a:ext cx="768" cy="0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7157" name="Group 19"/>
            <p:cNvGrpSpPr/>
            <p:nvPr/>
          </p:nvGrpSpPr>
          <p:grpSpPr>
            <a:xfrm>
              <a:off x="2618" y="2453"/>
              <a:ext cx="245" cy="94"/>
              <a:chOff x="2406" y="1672"/>
              <a:chExt cx="282" cy="126"/>
            </a:xfrm>
          </p:grpSpPr>
          <p:sp>
            <p:nvSpPr>
              <p:cNvPr id="47180" name="Line 20"/>
              <p:cNvSpPr/>
              <p:nvPr/>
            </p:nvSpPr>
            <p:spPr>
              <a:xfrm>
                <a:off x="2406" y="1672"/>
                <a:ext cx="282" cy="0"/>
              </a:xfrm>
              <a:prstGeom prst="line">
                <a:avLst/>
              </a:prstGeom>
              <a:ln w="38100" cap="flat" cmpd="sng">
                <a:solidFill>
                  <a:srgbClr val="000018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81" name="Line 21"/>
              <p:cNvSpPr/>
              <p:nvPr/>
            </p:nvSpPr>
            <p:spPr>
              <a:xfrm>
                <a:off x="2406" y="1798"/>
                <a:ext cx="282" cy="0"/>
              </a:xfrm>
              <a:prstGeom prst="line">
                <a:avLst/>
              </a:prstGeom>
              <a:ln w="38100" cap="flat" cmpd="sng">
                <a:solidFill>
                  <a:srgbClr val="000018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7158" name="Line 22"/>
            <p:cNvSpPr/>
            <p:nvPr/>
          </p:nvSpPr>
          <p:spPr>
            <a:xfrm>
              <a:off x="981" y="3002"/>
              <a:ext cx="1753" cy="0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59" name="Line 23"/>
            <p:cNvSpPr/>
            <p:nvPr/>
          </p:nvSpPr>
          <p:spPr>
            <a:xfrm>
              <a:off x="2148" y="2645"/>
              <a:ext cx="0" cy="348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60" name="Line 24"/>
            <p:cNvSpPr/>
            <p:nvPr/>
          </p:nvSpPr>
          <p:spPr>
            <a:xfrm flipV="1">
              <a:off x="987" y="2019"/>
              <a:ext cx="254" cy="0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61" name="Text Box 25"/>
            <p:cNvSpPr txBox="1"/>
            <p:nvPr/>
          </p:nvSpPr>
          <p:spPr>
            <a:xfrm>
              <a:off x="868" y="1709"/>
              <a:ext cx="421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=0</a:t>
              </a:r>
            </a:p>
          </p:txBody>
        </p:sp>
        <p:sp>
          <p:nvSpPr>
            <p:cNvPr id="47162" name="Text Box 26"/>
            <p:cNvSpPr txBox="1"/>
            <p:nvPr/>
          </p:nvSpPr>
          <p:spPr>
            <a:xfrm>
              <a:off x="2373" y="2213"/>
              <a:ext cx="267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C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7163" name="Line 27"/>
            <p:cNvSpPr/>
            <p:nvPr/>
          </p:nvSpPr>
          <p:spPr>
            <a:xfrm>
              <a:off x="2738" y="2549"/>
              <a:ext cx="0" cy="472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64" name="Text Box 28"/>
            <p:cNvSpPr txBox="1"/>
            <p:nvPr/>
          </p:nvSpPr>
          <p:spPr>
            <a:xfrm>
              <a:off x="382" y="2357"/>
              <a:ext cx="50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119837" name="Text Box 29"/>
            <p:cNvSpPr txBox="1">
              <a:spLocks noChangeArrowheads="1"/>
            </p:cNvSpPr>
            <p:nvPr/>
          </p:nvSpPr>
          <p:spPr bwMode="auto">
            <a:xfrm>
              <a:off x="1678" y="1681"/>
              <a:ext cx="529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>
                  <a:solidFill>
                    <a:srgbClr val="00001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5k</a:t>
              </a:r>
              <a:r>
                <a:rPr kumimoji="1" lang="en-US" altLang="zh-CN" sz="2800" b="1" kern="1200" cap="none" spc="0" normalizeH="0" baseline="0" noProof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119838" name="Text Box 30"/>
            <p:cNvSpPr txBox="1">
              <a:spLocks noChangeArrowheads="1"/>
            </p:cNvSpPr>
            <p:nvPr/>
          </p:nvSpPr>
          <p:spPr bwMode="auto">
            <a:xfrm>
              <a:off x="2198" y="2501"/>
              <a:ext cx="555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>
                  <a:solidFill>
                    <a:srgbClr val="000018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1" lang="en-US" altLang="zh-CN" sz="2800" b="1" kern="1200" cap="none" spc="0" normalizeH="0" baseline="0" noProof="0">
                  <a:solidFill>
                    <a:srgbClr val="000018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</a:t>
              </a:r>
              <a:r>
                <a:rPr kumimoji="1" lang="en-US" altLang="zh-CN" sz="2800" b="1" i="1" kern="1200" cap="none" spc="0" normalizeH="0" baseline="0" noProof="0">
                  <a:solidFill>
                    <a:srgbClr val="000018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 </a:t>
              </a:r>
              <a:r>
                <a:rPr kumimoji="1" lang="en-US" altLang="zh-CN" sz="2800" b="1" kern="1200" cap="none" spc="0" normalizeH="0" baseline="0" noProof="0">
                  <a:solidFill>
                    <a:srgbClr val="000018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</a:t>
              </a:r>
              <a:endParaRPr kumimoji="1" lang="en-US" altLang="zh-CN" sz="28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47167" name="Text Box 31"/>
            <p:cNvSpPr txBox="1"/>
            <p:nvPr/>
          </p:nvSpPr>
          <p:spPr>
            <a:xfrm>
              <a:off x="1389" y="1733"/>
              <a:ext cx="224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47168" name="Line 32"/>
            <p:cNvSpPr/>
            <p:nvPr/>
          </p:nvSpPr>
          <p:spPr>
            <a:xfrm>
              <a:off x="2150" y="2021"/>
              <a:ext cx="0" cy="379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69" name="Rectangle 33"/>
            <p:cNvSpPr/>
            <p:nvPr/>
          </p:nvSpPr>
          <p:spPr>
            <a:xfrm rot="5400000">
              <a:off x="1788" y="1899"/>
              <a:ext cx="104" cy="252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vert="eaVert"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28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70" name="Line 34"/>
            <p:cNvSpPr/>
            <p:nvPr/>
          </p:nvSpPr>
          <p:spPr>
            <a:xfrm rot="-60000">
              <a:off x="2735" y="2021"/>
              <a:ext cx="0" cy="431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71" name="Rectangle 35"/>
            <p:cNvSpPr/>
            <p:nvPr/>
          </p:nvSpPr>
          <p:spPr>
            <a:xfrm>
              <a:off x="2083" y="2378"/>
              <a:ext cx="111" cy="252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28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72" name="Line 36"/>
            <p:cNvSpPr/>
            <p:nvPr/>
          </p:nvSpPr>
          <p:spPr>
            <a:xfrm>
              <a:off x="1488" y="2021"/>
              <a:ext cx="238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73" name="Text Box 37"/>
            <p:cNvSpPr txBox="1"/>
            <p:nvPr/>
          </p:nvSpPr>
          <p:spPr>
            <a:xfrm>
              <a:off x="1559" y="2305"/>
              <a:ext cx="5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000018"/>
                  </a:solidFill>
                  <a:latin typeface="Times New Roman" panose="02020603050405020304" pitchFamily="18" charset="0"/>
                </a:rPr>
                <a:t>5k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7174" name="Rectangle 38"/>
            <p:cNvSpPr/>
            <p:nvPr/>
          </p:nvSpPr>
          <p:spPr>
            <a:xfrm>
              <a:off x="2707" y="2149"/>
              <a:ext cx="246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7175" name="Rectangle 39"/>
            <p:cNvSpPr/>
            <p:nvPr/>
          </p:nvSpPr>
          <p:spPr>
            <a:xfrm>
              <a:off x="2734" y="2453"/>
              <a:ext cx="193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grpSp>
          <p:nvGrpSpPr>
            <p:cNvPr id="47176" name="Group 40"/>
            <p:cNvGrpSpPr/>
            <p:nvPr/>
          </p:nvGrpSpPr>
          <p:grpSpPr>
            <a:xfrm>
              <a:off x="1152" y="1953"/>
              <a:ext cx="333" cy="217"/>
              <a:chOff x="2928" y="873"/>
              <a:chExt cx="333" cy="217"/>
            </a:xfrm>
          </p:grpSpPr>
          <p:sp>
            <p:nvSpPr>
              <p:cNvPr id="47177" name="Line 41"/>
              <p:cNvSpPr/>
              <p:nvPr/>
            </p:nvSpPr>
            <p:spPr>
              <a:xfrm flipV="1">
                <a:off x="2928" y="939"/>
                <a:ext cx="275" cy="151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78" name="Freeform 42"/>
              <p:cNvSpPr/>
              <p:nvPr/>
            </p:nvSpPr>
            <p:spPr>
              <a:xfrm rot="-3999448" flipV="1">
                <a:off x="3018" y="867"/>
                <a:ext cx="201" cy="213"/>
              </a:xfrm>
              <a:custGeom>
                <a:avLst/>
                <a:gdLst>
                  <a:gd name="txL" fmla="*/ 0 w 144"/>
                  <a:gd name="txT" fmla="*/ 0 h 192"/>
                  <a:gd name="txR" fmla="*/ 144 w 144"/>
                  <a:gd name="txB" fmla="*/ 192 h 192"/>
                </a:gdLst>
                <a:ahLst/>
                <a:cxnLst>
                  <a:cxn ang="0">
                    <a:pos x="0" y="0"/>
                  </a:cxn>
                  <a:cxn ang="0">
                    <a:pos x="5138" y="620"/>
                  </a:cxn>
                  <a:cxn ang="0">
                    <a:pos x="15363" y="820"/>
                  </a:cxn>
                </a:cxnLst>
                <a:rect l="txL" t="txT" r="txR" b="txB"/>
                <a:pathLst>
                  <a:path w="144" h="192">
                    <a:moveTo>
                      <a:pt x="0" y="0"/>
                    </a:moveTo>
                    <a:cubicBezTo>
                      <a:pt x="12" y="56"/>
                      <a:pt x="24" y="112"/>
                      <a:pt x="48" y="144"/>
                    </a:cubicBezTo>
                    <a:cubicBezTo>
                      <a:pt x="72" y="176"/>
                      <a:pt x="128" y="184"/>
                      <a:pt x="144" y="192"/>
                    </a:cubicBezTo>
                  </a:path>
                </a:pathLst>
              </a:custGeom>
              <a:noFill/>
              <a:ln w="3810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9" name="Oval 43"/>
              <p:cNvSpPr/>
              <p:nvPr/>
            </p:nvSpPr>
            <p:spPr>
              <a:xfrm>
                <a:off x="3195" y="912"/>
                <a:ext cx="66" cy="66"/>
              </a:xfrm>
              <a:prstGeom prst="ellipse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oup 44"/>
          <p:cNvGrpSpPr/>
          <p:nvPr/>
        </p:nvGrpSpPr>
        <p:grpSpPr>
          <a:xfrm>
            <a:off x="4953000" y="2787650"/>
            <a:ext cx="3821113" cy="2266950"/>
            <a:chOff x="3120" y="1608"/>
            <a:chExt cx="2407" cy="1428"/>
          </a:xfrm>
        </p:grpSpPr>
        <p:graphicFrame>
          <p:nvGraphicFramePr>
            <p:cNvPr id="47116" name="Object 45"/>
            <p:cNvGraphicFramePr>
              <a:graphicFrameLocks/>
            </p:cNvGraphicFramePr>
            <p:nvPr/>
          </p:nvGraphicFramePr>
          <p:xfrm>
            <a:off x="4905" y="1608"/>
            <a:ext cx="312" cy="383"/>
          </p:xfrm>
          <a:graphic>
            <a:graphicData uri="http://schemas.openxmlformats.org/presentationml/2006/ole">
              <p:oleObj spid="_x0000_s63489" r:id="rId7" imgW="25560" imgH="114480" progId="Equation.3">
                <p:embed/>
              </p:oleObj>
            </a:graphicData>
          </a:graphic>
        </p:graphicFrame>
        <p:sp>
          <p:nvSpPr>
            <p:cNvPr id="47117" name="Oval 46"/>
            <p:cNvSpPr/>
            <p:nvPr/>
          </p:nvSpPr>
          <p:spPr>
            <a:xfrm>
              <a:off x="3515" y="2408"/>
              <a:ext cx="264" cy="273"/>
            </a:xfrm>
            <a:prstGeom prst="ellipse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7118" name="Line 47"/>
            <p:cNvSpPr/>
            <p:nvPr/>
          </p:nvSpPr>
          <p:spPr>
            <a:xfrm>
              <a:off x="3647" y="2072"/>
              <a:ext cx="0" cy="334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119" name="Line 48"/>
            <p:cNvSpPr/>
            <p:nvPr/>
          </p:nvSpPr>
          <p:spPr>
            <a:xfrm flipV="1">
              <a:off x="4609" y="2069"/>
              <a:ext cx="864" cy="0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120" name="Line 49"/>
            <p:cNvSpPr/>
            <p:nvPr/>
          </p:nvSpPr>
          <p:spPr>
            <a:xfrm>
              <a:off x="3642" y="3024"/>
              <a:ext cx="1831" cy="0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21" name="Line 50"/>
            <p:cNvSpPr/>
            <p:nvPr/>
          </p:nvSpPr>
          <p:spPr>
            <a:xfrm>
              <a:off x="4803" y="2664"/>
              <a:ext cx="0" cy="360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22" name="Rectangle 51"/>
            <p:cNvSpPr/>
            <p:nvPr/>
          </p:nvSpPr>
          <p:spPr>
            <a:xfrm>
              <a:off x="4753" y="2402"/>
              <a:ext cx="106" cy="271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23" name="Line 52"/>
            <p:cNvSpPr/>
            <p:nvPr/>
          </p:nvSpPr>
          <p:spPr>
            <a:xfrm flipV="1">
              <a:off x="3640" y="2069"/>
              <a:ext cx="230" cy="0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24" name="Text Box 53"/>
            <p:cNvSpPr txBox="1"/>
            <p:nvPr/>
          </p:nvSpPr>
          <p:spPr>
            <a:xfrm>
              <a:off x="3559" y="1761"/>
              <a:ext cx="478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 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=0</a:t>
              </a:r>
            </a:p>
          </p:txBody>
        </p:sp>
        <p:sp>
          <p:nvSpPr>
            <p:cNvPr id="47125" name="Line 54"/>
            <p:cNvSpPr/>
            <p:nvPr/>
          </p:nvSpPr>
          <p:spPr>
            <a:xfrm>
              <a:off x="3643" y="2676"/>
              <a:ext cx="0" cy="354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26" name="Line 55"/>
            <p:cNvSpPr/>
            <p:nvPr/>
          </p:nvSpPr>
          <p:spPr>
            <a:xfrm>
              <a:off x="3538" y="2560"/>
              <a:ext cx="211" cy="0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27" name="Line 56"/>
            <p:cNvSpPr/>
            <p:nvPr/>
          </p:nvSpPr>
          <p:spPr>
            <a:xfrm flipV="1">
              <a:off x="3457" y="2304"/>
              <a:ext cx="0" cy="41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28" name="Text Box 57"/>
            <p:cNvSpPr txBox="1"/>
            <p:nvPr/>
          </p:nvSpPr>
          <p:spPr>
            <a:xfrm>
              <a:off x="4273" y="1704"/>
              <a:ext cx="40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29" name="Text Box 58"/>
            <p:cNvSpPr txBox="1"/>
            <p:nvPr/>
          </p:nvSpPr>
          <p:spPr>
            <a:xfrm>
              <a:off x="4329" y="2411"/>
              <a:ext cx="40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6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30" name="Text Box 59"/>
            <p:cNvSpPr txBox="1"/>
            <p:nvPr/>
          </p:nvSpPr>
          <p:spPr>
            <a:xfrm>
              <a:off x="5025" y="2184"/>
              <a:ext cx="40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6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31" name="Line 60"/>
            <p:cNvSpPr/>
            <p:nvPr/>
          </p:nvSpPr>
          <p:spPr>
            <a:xfrm flipV="1">
              <a:off x="4897" y="1991"/>
              <a:ext cx="368" cy="1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32" name="Text Box 61"/>
            <p:cNvSpPr txBox="1"/>
            <p:nvPr/>
          </p:nvSpPr>
          <p:spPr>
            <a:xfrm>
              <a:off x="3120" y="2673"/>
              <a:ext cx="582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6mA</a:t>
              </a:r>
            </a:p>
          </p:txBody>
        </p:sp>
        <p:sp>
          <p:nvSpPr>
            <p:cNvPr id="47133" name="Text Box 62"/>
            <p:cNvSpPr txBox="1"/>
            <p:nvPr/>
          </p:nvSpPr>
          <p:spPr>
            <a:xfrm>
              <a:off x="3984" y="1716"/>
              <a:ext cx="24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47134" name="Rectangle 63"/>
            <p:cNvSpPr/>
            <p:nvPr/>
          </p:nvSpPr>
          <p:spPr>
            <a:xfrm rot="5400000">
              <a:off x="4431" y="1939"/>
              <a:ext cx="104" cy="252"/>
            </a:xfrm>
            <a:prstGeom prst="rect">
              <a:avLst/>
            </a:prstGeom>
            <a:noFill/>
            <a:ln w="38100" cap="flat" cmpd="sng">
              <a:solidFill>
                <a:srgbClr val="00001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vert="eaVert"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28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35" name="Line 64"/>
            <p:cNvSpPr/>
            <p:nvPr/>
          </p:nvSpPr>
          <p:spPr>
            <a:xfrm>
              <a:off x="4801" y="2065"/>
              <a:ext cx="0" cy="351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7136" name="Group 65"/>
            <p:cNvGrpSpPr/>
            <p:nvPr/>
          </p:nvGrpSpPr>
          <p:grpSpPr>
            <a:xfrm>
              <a:off x="5396" y="2070"/>
              <a:ext cx="131" cy="966"/>
              <a:chOff x="5437" y="2046"/>
              <a:chExt cx="131" cy="966"/>
            </a:xfrm>
          </p:grpSpPr>
          <p:sp>
            <p:nvSpPr>
              <p:cNvPr id="47143" name="Rectangle 66"/>
              <p:cNvSpPr/>
              <p:nvPr/>
            </p:nvSpPr>
            <p:spPr>
              <a:xfrm>
                <a:off x="5437" y="2200"/>
                <a:ext cx="106" cy="248"/>
              </a:xfrm>
              <a:prstGeom prst="rect">
                <a:avLst/>
              </a:prstGeom>
              <a:noFill/>
              <a:ln w="38100" cap="flat" cmpd="sng">
                <a:solidFill>
                  <a:srgbClr val="000018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7144" name="Group 67"/>
              <p:cNvGrpSpPr/>
              <p:nvPr/>
            </p:nvGrpSpPr>
            <p:grpSpPr>
              <a:xfrm>
                <a:off x="5500" y="2587"/>
                <a:ext cx="68" cy="276"/>
                <a:chOff x="2160" y="1198"/>
                <a:chExt cx="97" cy="246"/>
              </a:xfrm>
            </p:grpSpPr>
            <p:sp>
              <p:nvSpPr>
                <p:cNvPr id="47148" name="Arc 68"/>
                <p:cNvSpPr/>
                <p:nvPr/>
              </p:nvSpPr>
              <p:spPr>
                <a:xfrm>
                  <a:off x="2160" y="1198"/>
                  <a:ext cx="97" cy="82"/>
                </a:xfrm>
                <a:custGeom>
                  <a:avLst/>
                  <a:gdLst>
                    <a:gd name="txL" fmla="*/ 0 w 21825"/>
                    <a:gd name="txT" fmla="*/ 0 h 43200"/>
                    <a:gd name="txR" fmla="*/ 21825 w 21825"/>
                    <a:gd name="txB" fmla="*/ 43200 h 43200"/>
                  </a:gdLst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txL" t="txT" r="txR" b="txB"/>
                  <a:pathLst>
                    <a:path w="21825" h="43200" fill="none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 cmpd="sng">
                  <a:solidFill>
                    <a:srgbClr val="000018">
                      <a:alpha val="10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9" name="Arc 69"/>
                <p:cNvSpPr/>
                <p:nvPr/>
              </p:nvSpPr>
              <p:spPr>
                <a:xfrm>
                  <a:off x="2160" y="1280"/>
                  <a:ext cx="97" cy="82"/>
                </a:xfrm>
                <a:custGeom>
                  <a:avLst/>
                  <a:gdLst>
                    <a:gd name="txL" fmla="*/ 0 w 21825"/>
                    <a:gd name="txT" fmla="*/ 0 h 43200"/>
                    <a:gd name="txR" fmla="*/ 21825 w 21825"/>
                    <a:gd name="txB" fmla="*/ 43200 h 43200"/>
                  </a:gdLst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txL" t="txT" r="txR" b="txB"/>
                  <a:pathLst>
                    <a:path w="21825" h="43200" fill="none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 cmpd="sng">
                  <a:solidFill>
                    <a:srgbClr val="000018">
                      <a:alpha val="10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50" name="Arc 70"/>
                <p:cNvSpPr/>
                <p:nvPr/>
              </p:nvSpPr>
              <p:spPr>
                <a:xfrm>
                  <a:off x="2160" y="1362"/>
                  <a:ext cx="97" cy="82"/>
                </a:xfrm>
                <a:custGeom>
                  <a:avLst/>
                  <a:gdLst>
                    <a:gd name="txL" fmla="*/ 0 w 21825"/>
                    <a:gd name="txT" fmla="*/ 0 h 43200"/>
                    <a:gd name="txR" fmla="*/ 21825 w 21825"/>
                    <a:gd name="txB" fmla="*/ 43200 h 43200"/>
                  </a:gdLst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txL" t="txT" r="txR" b="txB"/>
                  <a:pathLst>
                    <a:path w="21825" h="43200" fill="none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 cmpd="sng">
                  <a:solidFill>
                    <a:srgbClr val="000018">
                      <a:alpha val="10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145" name="Line 71"/>
              <p:cNvSpPr/>
              <p:nvPr/>
            </p:nvSpPr>
            <p:spPr>
              <a:xfrm>
                <a:off x="5502" y="2448"/>
                <a:ext cx="0" cy="144"/>
              </a:xfrm>
              <a:prstGeom prst="line">
                <a:avLst/>
              </a:prstGeom>
              <a:ln w="38100" cap="flat" cmpd="sng">
                <a:solidFill>
                  <a:srgbClr val="000018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46" name="Line 72"/>
              <p:cNvSpPr/>
              <p:nvPr/>
            </p:nvSpPr>
            <p:spPr>
              <a:xfrm>
                <a:off x="5502" y="2850"/>
                <a:ext cx="0" cy="162"/>
              </a:xfrm>
              <a:prstGeom prst="line">
                <a:avLst/>
              </a:prstGeom>
              <a:ln w="38100" cap="flat" cmpd="sng">
                <a:solidFill>
                  <a:srgbClr val="000018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47" name="Line 73"/>
              <p:cNvSpPr/>
              <p:nvPr/>
            </p:nvSpPr>
            <p:spPr>
              <a:xfrm>
                <a:off x="5500" y="2046"/>
                <a:ext cx="0" cy="162"/>
              </a:xfrm>
              <a:prstGeom prst="line">
                <a:avLst/>
              </a:prstGeom>
              <a:ln w="38100" cap="flat" cmpd="sng">
                <a:solidFill>
                  <a:srgbClr val="000018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9882" name="Text Box 74"/>
            <p:cNvSpPr txBox="1">
              <a:spLocks noChangeArrowheads="1"/>
            </p:cNvSpPr>
            <p:nvPr/>
          </p:nvSpPr>
          <p:spPr bwMode="auto">
            <a:xfrm>
              <a:off x="5041" y="2568"/>
              <a:ext cx="405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1H</a:t>
              </a:r>
            </a:p>
          </p:txBody>
        </p:sp>
        <p:sp>
          <p:nvSpPr>
            <p:cNvPr id="47138" name="Line 75"/>
            <p:cNvSpPr/>
            <p:nvPr/>
          </p:nvSpPr>
          <p:spPr>
            <a:xfrm>
              <a:off x="4176" y="2062"/>
              <a:ext cx="193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7139" name="Group 76"/>
            <p:cNvGrpSpPr/>
            <p:nvPr/>
          </p:nvGrpSpPr>
          <p:grpSpPr>
            <a:xfrm>
              <a:off x="3822" y="1998"/>
              <a:ext cx="333" cy="217"/>
              <a:chOff x="2928" y="873"/>
              <a:chExt cx="333" cy="217"/>
            </a:xfrm>
          </p:grpSpPr>
          <p:sp>
            <p:nvSpPr>
              <p:cNvPr id="47140" name="Line 77"/>
              <p:cNvSpPr/>
              <p:nvPr/>
            </p:nvSpPr>
            <p:spPr>
              <a:xfrm flipV="1">
                <a:off x="2928" y="939"/>
                <a:ext cx="275" cy="151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41" name="Freeform 78"/>
              <p:cNvSpPr/>
              <p:nvPr/>
            </p:nvSpPr>
            <p:spPr>
              <a:xfrm rot="-3999448" flipV="1">
                <a:off x="3018" y="867"/>
                <a:ext cx="201" cy="213"/>
              </a:xfrm>
              <a:custGeom>
                <a:avLst/>
                <a:gdLst>
                  <a:gd name="txL" fmla="*/ 0 w 144"/>
                  <a:gd name="txT" fmla="*/ 0 h 192"/>
                  <a:gd name="txR" fmla="*/ 144 w 144"/>
                  <a:gd name="txB" fmla="*/ 192 h 192"/>
                </a:gdLst>
                <a:ahLst/>
                <a:cxnLst>
                  <a:cxn ang="0">
                    <a:pos x="0" y="0"/>
                  </a:cxn>
                  <a:cxn ang="0">
                    <a:pos x="5138" y="620"/>
                  </a:cxn>
                  <a:cxn ang="0">
                    <a:pos x="15363" y="820"/>
                  </a:cxn>
                </a:cxnLst>
                <a:rect l="txL" t="txT" r="txR" b="txB"/>
                <a:pathLst>
                  <a:path w="144" h="192">
                    <a:moveTo>
                      <a:pt x="0" y="0"/>
                    </a:moveTo>
                    <a:cubicBezTo>
                      <a:pt x="12" y="56"/>
                      <a:pt x="24" y="112"/>
                      <a:pt x="48" y="144"/>
                    </a:cubicBezTo>
                    <a:cubicBezTo>
                      <a:pt x="72" y="176"/>
                      <a:pt x="128" y="184"/>
                      <a:pt x="144" y="192"/>
                    </a:cubicBezTo>
                  </a:path>
                </a:pathLst>
              </a:custGeom>
              <a:noFill/>
              <a:ln w="3810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2" name="Oval 79"/>
              <p:cNvSpPr/>
              <p:nvPr/>
            </p:nvSpPr>
            <p:spPr>
              <a:xfrm>
                <a:off x="3195" y="912"/>
                <a:ext cx="66" cy="66"/>
              </a:xfrm>
              <a:prstGeom prst="ellipse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" name="日期占位符 4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0BFECC7-B641-470B-9662-A6460C5A52D1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30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9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/>
      <p:bldP spid="1198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400" y="1112838"/>
            <a:ext cx="5257800" cy="547687"/>
            <a:chOff x="336" y="576"/>
            <a:chExt cx="3312" cy="345"/>
          </a:xfrm>
        </p:grpSpPr>
        <p:sp>
          <p:nvSpPr>
            <p:cNvPr id="48164" name="Text Box 3"/>
            <p:cNvSpPr txBox="1"/>
            <p:nvPr/>
          </p:nvSpPr>
          <p:spPr>
            <a:xfrm>
              <a:off x="336" y="584"/>
              <a:ext cx="173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0" eaLnBrk="1" hangingPunct="1">
                <a:spcBef>
                  <a:spcPct val="50000"/>
                </a:spcBef>
                <a:buNone/>
                <a:tabLst>
                  <a:tab pos="476250" algn="l"/>
                </a:tabLst>
              </a:pP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1) 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由</a:t>
              </a: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=0</a:t>
              </a:r>
              <a:r>
                <a:rPr lang="en-US" altLang="zh-CN" sz="28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电路求</a:t>
              </a:r>
            </a:p>
          </p:txBody>
        </p:sp>
        <p:graphicFrame>
          <p:nvGraphicFramePr>
            <p:cNvPr id="48165" name="Object 4"/>
            <p:cNvGraphicFramePr>
              <a:graphicFrameLocks/>
            </p:cNvGraphicFramePr>
            <p:nvPr/>
          </p:nvGraphicFramePr>
          <p:xfrm>
            <a:off x="2090" y="576"/>
            <a:ext cx="1558" cy="345"/>
          </p:xfrm>
          <a:graphic>
            <a:graphicData uri="http://schemas.openxmlformats.org/presentationml/2006/ole">
              <p:oleObj spid="_x0000_s64522" r:id="rId3" imgW="1143360" imgH="127080" progId="Equation.3">
                <p:embed/>
              </p:oleObj>
            </a:graphicData>
          </a:graphic>
        </p:graphicFrame>
      </p:grpSp>
      <p:grpSp>
        <p:nvGrpSpPr>
          <p:cNvPr id="3" name="Group 5"/>
          <p:cNvGrpSpPr/>
          <p:nvPr/>
        </p:nvGrpSpPr>
        <p:grpSpPr>
          <a:xfrm>
            <a:off x="604838" y="1570038"/>
            <a:ext cx="6481762" cy="1143000"/>
            <a:chOff x="333" y="912"/>
            <a:chExt cx="4212" cy="720"/>
          </a:xfrm>
        </p:grpSpPr>
        <p:sp>
          <p:nvSpPr>
            <p:cNvPr id="48160" name="Text Box 6"/>
            <p:cNvSpPr txBox="1"/>
            <p:nvPr/>
          </p:nvSpPr>
          <p:spPr>
            <a:xfrm>
              <a:off x="333" y="1112"/>
              <a:ext cx="2248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2) 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根据换路定则求出</a:t>
              </a:r>
            </a:p>
          </p:txBody>
        </p:sp>
        <p:grpSp>
          <p:nvGrpSpPr>
            <p:cNvPr id="48161" name="Group 7"/>
            <p:cNvGrpSpPr/>
            <p:nvPr/>
          </p:nvGrpSpPr>
          <p:grpSpPr>
            <a:xfrm>
              <a:off x="2571" y="912"/>
              <a:ext cx="1974" cy="720"/>
              <a:chOff x="2571" y="912"/>
              <a:chExt cx="1974" cy="720"/>
            </a:xfrm>
          </p:grpSpPr>
          <p:graphicFrame>
            <p:nvGraphicFramePr>
              <p:cNvPr id="48162" name="Object 8"/>
              <p:cNvGraphicFramePr>
                <a:graphicFrameLocks/>
              </p:cNvGraphicFramePr>
              <p:nvPr/>
            </p:nvGraphicFramePr>
            <p:xfrm>
              <a:off x="2675" y="912"/>
              <a:ext cx="1870" cy="720"/>
            </p:xfrm>
            <a:graphic>
              <a:graphicData uri="http://schemas.openxmlformats.org/presentationml/2006/ole">
                <p:oleObj spid="_x0000_s64521" r:id="rId4" imgW="1232280" imgH="432000" progId="Equation.3">
                  <p:embed/>
                </p:oleObj>
              </a:graphicData>
            </a:graphic>
          </p:graphicFrame>
          <p:sp>
            <p:nvSpPr>
              <p:cNvPr id="48163" name="AutoShape 9"/>
              <p:cNvSpPr/>
              <p:nvPr/>
            </p:nvSpPr>
            <p:spPr>
              <a:xfrm>
                <a:off x="2571" y="1097"/>
                <a:ext cx="117" cy="415"/>
              </a:xfrm>
              <a:prstGeom prst="leftBrace">
                <a:avLst>
                  <a:gd name="adj1" fmla="val 29558"/>
                  <a:gd name="adj2" fmla="val 50000"/>
                </a:avLst>
              </a:prstGeom>
              <a:noFill/>
              <a:ln w="38100" cap="flat" cmpd="sng">
                <a:solidFill>
                  <a:srgbClr val="CC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Group 10"/>
          <p:cNvGrpSpPr/>
          <p:nvPr/>
        </p:nvGrpSpPr>
        <p:grpSpPr>
          <a:xfrm>
            <a:off x="620713" y="2636838"/>
            <a:ext cx="8523287" cy="536575"/>
            <a:chOff x="343" y="1680"/>
            <a:chExt cx="5369" cy="338"/>
          </a:xfrm>
        </p:grpSpPr>
        <p:sp>
          <p:nvSpPr>
            <p:cNvPr id="48156" name="Text Box 11"/>
            <p:cNvSpPr txBox="1"/>
            <p:nvPr/>
          </p:nvSpPr>
          <p:spPr>
            <a:xfrm>
              <a:off x="343" y="1680"/>
              <a:ext cx="407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3) 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由</a:t>
              </a: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=0</a:t>
              </a:r>
              <a:r>
                <a:rPr lang="en-US" altLang="zh-CN" sz="28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时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的电路，求所需其它各量的</a:t>
              </a:r>
            </a:p>
          </p:txBody>
        </p:sp>
        <p:graphicFrame>
          <p:nvGraphicFramePr>
            <p:cNvPr id="48157" name="Object 12"/>
            <p:cNvGraphicFramePr>
              <a:graphicFrameLocks/>
            </p:cNvGraphicFramePr>
            <p:nvPr/>
          </p:nvGraphicFramePr>
          <p:xfrm>
            <a:off x="5105" y="1686"/>
            <a:ext cx="607" cy="332"/>
          </p:xfrm>
          <a:graphic>
            <a:graphicData uri="http://schemas.openxmlformats.org/presentationml/2006/ole">
              <p:oleObj spid="_x0000_s64520" r:id="rId5" imgW="292320" imgH="114480" progId="Equation.3">
                <p:embed/>
              </p:oleObj>
            </a:graphicData>
          </a:graphic>
        </p:graphicFrame>
        <p:graphicFrame>
          <p:nvGraphicFramePr>
            <p:cNvPr id="48158" name="Object 13"/>
            <p:cNvGraphicFramePr>
              <a:graphicFrameLocks/>
            </p:cNvGraphicFramePr>
            <p:nvPr/>
          </p:nvGraphicFramePr>
          <p:xfrm>
            <a:off x="4241" y="1680"/>
            <a:ext cx="685" cy="337"/>
          </p:xfrm>
          <a:graphic>
            <a:graphicData uri="http://schemas.openxmlformats.org/presentationml/2006/ole">
              <p:oleObj spid="_x0000_s64519" r:id="rId6" imgW="343080" imgH="114480" progId="Equation.3">
                <p:embed/>
              </p:oleObj>
            </a:graphicData>
          </a:graphic>
        </p:graphicFrame>
        <p:sp>
          <p:nvSpPr>
            <p:cNvPr id="48159" name="Text Box 14"/>
            <p:cNvSpPr txBox="1"/>
            <p:nvPr/>
          </p:nvSpPr>
          <p:spPr>
            <a:xfrm>
              <a:off x="4817" y="1680"/>
              <a:ext cx="344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或</a:t>
              </a:r>
            </a:p>
          </p:txBody>
        </p:sp>
      </p:grpSp>
      <p:sp>
        <p:nvSpPr>
          <p:cNvPr id="120847" name="Rectangle 15"/>
          <p:cNvSpPr>
            <a:spLocks noChangeArrowheads="1"/>
          </p:cNvSpPr>
          <p:nvPr/>
        </p:nvSpPr>
        <p:spPr bwMode="auto">
          <a:xfrm>
            <a:off x="609600" y="3946525"/>
            <a:ext cx="59436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在换路瞬间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=(0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的等效电路中</a:t>
            </a:r>
          </a:p>
        </p:txBody>
      </p:sp>
      <p:grpSp>
        <p:nvGrpSpPr>
          <p:cNvPr id="6" name="Group 16"/>
          <p:cNvGrpSpPr/>
          <p:nvPr/>
        </p:nvGrpSpPr>
        <p:grpSpPr>
          <a:xfrm>
            <a:off x="533400" y="4422775"/>
            <a:ext cx="8237538" cy="1109663"/>
            <a:chOff x="336" y="2208"/>
            <a:chExt cx="5189" cy="699"/>
          </a:xfrm>
        </p:grpSpPr>
        <p:grpSp>
          <p:nvGrpSpPr>
            <p:cNvPr id="48148" name="Group 17"/>
            <p:cNvGrpSpPr/>
            <p:nvPr/>
          </p:nvGrpSpPr>
          <p:grpSpPr>
            <a:xfrm>
              <a:off x="624" y="2496"/>
              <a:ext cx="4901" cy="411"/>
              <a:chOff x="624" y="2555"/>
              <a:chExt cx="4901" cy="411"/>
            </a:xfrm>
          </p:grpSpPr>
          <p:sp>
            <p:nvSpPr>
              <p:cNvPr id="48152" name="Text Box 18"/>
              <p:cNvSpPr txBox="1"/>
              <p:nvPr/>
            </p:nvSpPr>
            <p:spPr>
              <a:xfrm>
                <a:off x="3364" y="2556"/>
                <a:ext cx="2161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电容元件视为短路。</a:t>
                </a:r>
              </a:p>
            </p:txBody>
          </p:sp>
          <p:graphicFrame>
            <p:nvGraphicFramePr>
              <p:cNvPr id="48153" name="Object 19"/>
              <p:cNvGraphicFramePr>
                <a:graphicFrameLocks/>
              </p:cNvGraphicFramePr>
              <p:nvPr/>
            </p:nvGraphicFramePr>
            <p:xfrm>
              <a:off x="1546" y="2579"/>
              <a:ext cx="326" cy="352"/>
            </p:xfrm>
            <a:graphic>
              <a:graphicData uri="http://schemas.openxmlformats.org/presentationml/2006/ole">
                <p:oleObj spid="_x0000_s64518" r:id="rId7" imgW="165240" imgH="127080" progId="Equation.3">
                  <p:embed/>
                </p:oleObj>
              </a:graphicData>
            </a:graphic>
          </p:graphicFrame>
          <p:sp>
            <p:nvSpPr>
              <p:cNvPr id="48154" name="Rectangle 20"/>
              <p:cNvSpPr/>
              <p:nvPr/>
            </p:nvSpPr>
            <p:spPr>
              <a:xfrm>
                <a:off x="624" y="2555"/>
                <a:ext cx="1025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其值等于</a:t>
                </a:r>
              </a:p>
            </p:txBody>
          </p:sp>
          <p:graphicFrame>
            <p:nvGraphicFramePr>
              <p:cNvPr id="48155" name="Object 21"/>
              <p:cNvGraphicFramePr>
                <a:graphicFrameLocks/>
              </p:cNvGraphicFramePr>
              <p:nvPr/>
            </p:nvGraphicFramePr>
            <p:xfrm>
              <a:off x="1920" y="2577"/>
              <a:ext cx="1488" cy="389"/>
            </p:xfrm>
            <a:graphic>
              <a:graphicData uri="http://schemas.openxmlformats.org/presentationml/2006/ole">
                <p:oleObj spid="_x0000_s64517" r:id="rId8" imgW="1194120" imgH="139680" progId="Equation.3">
                  <p:embed/>
                </p:oleObj>
              </a:graphicData>
            </a:graphic>
          </p:graphicFrame>
        </p:grpSp>
        <p:sp>
          <p:nvSpPr>
            <p:cNvPr id="48149" name="Text Box 22"/>
            <p:cNvSpPr txBox="1"/>
            <p:nvPr/>
          </p:nvSpPr>
          <p:spPr>
            <a:xfrm>
              <a:off x="336" y="2209"/>
              <a:ext cx="665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(1) 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若</a:t>
              </a:r>
              <a:endParaRPr lang="zh-CN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8150" name="Object 23"/>
            <p:cNvGraphicFramePr>
              <a:graphicFrameLocks/>
            </p:cNvGraphicFramePr>
            <p:nvPr/>
          </p:nvGraphicFramePr>
          <p:xfrm>
            <a:off x="912" y="2208"/>
            <a:ext cx="1698" cy="399"/>
          </p:xfrm>
          <a:graphic>
            <a:graphicData uri="http://schemas.openxmlformats.org/presentationml/2006/ole">
              <p:oleObj spid="_x0000_s64516" r:id="rId9" imgW="1346400" imgH="139680" progId="Equation.3">
                <p:embed/>
              </p:oleObj>
            </a:graphicData>
          </a:graphic>
        </p:graphicFrame>
        <p:sp>
          <p:nvSpPr>
            <p:cNvPr id="48151" name="Text Box 24"/>
            <p:cNvSpPr txBox="1"/>
            <p:nvPr/>
          </p:nvSpPr>
          <p:spPr>
            <a:xfrm>
              <a:off x="2537" y="2211"/>
              <a:ext cx="2615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电容元件用恒压源代替，</a:t>
              </a:r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579438" y="5456238"/>
            <a:ext cx="7954962" cy="1143000"/>
            <a:chOff x="365" y="3312"/>
            <a:chExt cx="5011" cy="720"/>
          </a:xfrm>
        </p:grpSpPr>
        <p:graphicFrame>
          <p:nvGraphicFramePr>
            <p:cNvPr id="48142" name="Object 26"/>
            <p:cNvGraphicFramePr>
              <a:graphicFrameLocks/>
            </p:cNvGraphicFramePr>
            <p:nvPr/>
          </p:nvGraphicFramePr>
          <p:xfrm>
            <a:off x="990" y="3312"/>
            <a:ext cx="1295" cy="401"/>
          </p:xfrm>
          <a:graphic>
            <a:graphicData uri="http://schemas.openxmlformats.org/presentationml/2006/ole">
              <p:oleObj spid="_x0000_s64515" r:id="rId10" imgW="1295640" imgH="139680" progId="Equation.3">
                <p:embed/>
              </p:oleObj>
            </a:graphicData>
          </a:graphic>
        </p:graphicFrame>
        <p:grpSp>
          <p:nvGrpSpPr>
            <p:cNvPr id="48143" name="Group 27"/>
            <p:cNvGrpSpPr/>
            <p:nvPr/>
          </p:nvGrpSpPr>
          <p:grpSpPr>
            <a:xfrm>
              <a:off x="365" y="3312"/>
              <a:ext cx="5011" cy="720"/>
              <a:chOff x="365" y="3312"/>
              <a:chExt cx="5011" cy="720"/>
            </a:xfrm>
          </p:grpSpPr>
          <p:grpSp>
            <p:nvGrpSpPr>
              <p:cNvPr id="48144" name="Group 28"/>
              <p:cNvGrpSpPr/>
              <p:nvPr/>
            </p:nvGrpSpPr>
            <p:grpSpPr>
              <a:xfrm>
                <a:off x="653" y="3623"/>
                <a:ext cx="4723" cy="409"/>
                <a:chOff x="605" y="3671"/>
                <a:chExt cx="4723" cy="409"/>
              </a:xfrm>
            </p:grpSpPr>
            <p:graphicFrame>
              <p:nvGraphicFramePr>
                <p:cNvPr id="48146" name="Object 29"/>
                <p:cNvGraphicFramePr>
                  <a:graphicFrameLocks/>
                </p:cNvGraphicFramePr>
                <p:nvPr/>
              </p:nvGraphicFramePr>
              <p:xfrm>
                <a:off x="1824" y="3700"/>
                <a:ext cx="1292" cy="380"/>
              </p:xfrm>
              <a:graphic>
                <a:graphicData uri="http://schemas.openxmlformats.org/presentationml/2006/ole">
                  <p:oleObj spid="_x0000_s64514" r:id="rId11" imgW="901800" imgH="139680" progId="Equation.3">
                    <p:embed/>
                  </p:oleObj>
                </a:graphicData>
              </a:graphic>
            </p:graphicFrame>
            <p:sp>
              <p:nvSpPr>
                <p:cNvPr id="48147" name="Rectangle 30"/>
                <p:cNvSpPr/>
                <p:nvPr/>
              </p:nvSpPr>
              <p:spPr>
                <a:xfrm>
                  <a:off x="605" y="3671"/>
                  <a:ext cx="4723" cy="3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zh-CN" altLang="en-US" sz="28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其值等于</a:t>
                  </a:r>
                  <a:r>
                    <a:rPr lang="en-US" altLang="zh-CN" sz="2800" b="1" i="1" dirty="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I</a:t>
                  </a:r>
                  <a:r>
                    <a:rPr lang="en-US" altLang="zh-CN" sz="2800" b="1" baseline="-25000" dirty="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0 </a:t>
                  </a:r>
                  <a:r>
                    <a:rPr lang="en-US" altLang="zh-CN" sz="28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,                       , </a:t>
                  </a:r>
                  <a:r>
                    <a:rPr lang="zh-CN" altLang="en-US" sz="28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电感元件视为开路。</a:t>
                  </a:r>
                </a:p>
              </p:txBody>
            </p:sp>
          </p:grpSp>
          <p:sp>
            <p:nvSpPr>
              <p:cNvPr id="48145" name="Text Box 31"/>
              <p:cNvSpPr txBox="1"/>
              <p:nvPr/>
            </p:nvSpPr>
            <p:spPr>
              <a:xfrm>
                <a:off x="365" y="3312"/>
                <a:ext cx="4634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(2) </a:t>
                </a:r>
                <a:r>
                  <a:rPr lang="zh-CN" altLang="en-US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若                       </a:t>
                </a:r>
                <a:r>
                  <a:rPr lang="en-US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电感元件用恒流源代替 ，</a:t>
                </a:r>
                <a:endParaRPr lang="zh-CN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20864" name="AutoShape 32" descr="40%"/>
          <p:cNvSpPr/>
          <p:nvPr/>
        </p:nvSpPr>
        <p:spPr>
          <a:xfrm>
            <a:off x="476250" y="3246438"/>
            <a:ext cx="1504950" cy="685800"/>
          </a:xfrm>
          <a:prstGeom prst="cloudCallout">
            <a:avLst>
              <a:gd name="adj1" fmla="val 53690"/>
              <a:gd name="adj2" fmla="val 50463"/>
            </a:avLst>
          </a:prstGeom>
          <a:pattFill prst="pct40">
            <a:fgClr>
              <a:srgbClr val="FFCCCC"/>
            </a:fgClr>
            <a:bgClr>
              <a:srgbClr val="FFFFFF"/>
            </a:bgClr>
          </a:pattFill>
          <a:ln w="38100" cap="flat" cmpd="sng">
            <a:solidFill>
              <a:srgbClr val="00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注意：</a:t>
            </a:r>
          </a:p>
        </p:txBody>
      </p:sp>
      <p:grpSp>
        <p:nvGrpSpPr>
          <p:cNvPr id="48137" name="Group 33"/>
          <p:cNvGrpSpPr/>
          <p:nvPr/>
        </p:nvGrpSpPr>
        <p:grpSpPr>
          <a:xfrm>
            <a:off x="533400" y="620713"/>
            <a:ext cx="3935413" cy="568325"/>
            <a:chOff x="432" y="266"/>
            <a:chExt cx="2479" cy="358"/>
          </a:xfrm>
        </p:grpSpPr>
        <p:graphicFrame>
          <p:nvGraphicFramePr>
            <p:cNvPr id="48140" name="Object 34"/>
            <p:cNvGraphicFramePr>
              <a:graphicFrameLocks/>
            </p:cNvGraphicFramePr>
            <p:nvPr/>
          </p:nvGraphicFramePr>
          <p:xfrm>
            <a:off x="1395" y="272"/>
            <a:ext cx="631" cy="352"/>
          </p:xfrm>
          <a:graphic>
            <a:graphicData uri="http://schemas.openxmlformats.org/presentationml/2006/ole">
              <p:oleObj spid="_x0000_s64513" r:id="rId12" imgW="419040" imgH="139680" progId="Equation.3">
                <p:embed/>
              </p:oleObj>
            </a:graphicData>
          </a:graphic>
        </p:graphicFrame>
        <p:sp>
          <p:nvSpPr>
            <p:cNvPr id="48141" name="Text Box 35"/>
            <p:cNvSpPr txBox="1"/>
            <p:nvPr/>
          </p:nvSpPr>
          <p:spPr>
            <a:xfrm>
              <a:off x="432" y="266"/>
              <a:ext cx="247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(2) </a:t>
              </a:r>
              <a:r>
                <a:rPr lang="zh-CN" altLang="en-US" sz="28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初始值           的计算 </a:t>
              </a:r>
            </a:p>
          </p:txBody>
        </p:sp>
      </p:grp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02B1B8B-CA40-4657-8D84-6ABB2A0B1CAD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31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0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7" grpId="0"/>
      <p:bldP spid="1208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685800" y="4430713"/>
            <a:ext cx="6781800" cy="584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1)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对于简单的一阶电路 ，</a:t>
            </a:r>
            <a:r>
              <a: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3200" b="1" i="0" u="none" strike="noStrike" kern="1200" cap="none" spc="0" normalizeH="0" baseline="-25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;</a:t>
            </a:r>
          </a:p>
        </p:txBody>
      </p:sp>
      <p:graphicFrame>
        <p:nvGraphicFramePr>
          <p:cNvPr id="121859" name="Object 3" descr="40%"/>
          <p:cNvGraphicFramePr>
            <a:graphicFrameLocks/>
          </p:cNvGraphicFramePr>
          <p:nvPr/>
        </p:nvGraphicFramePr>
        <p:xfrm>
          <a:off x="3200400" y="2495550"/>
          <a:ext cx="1524000" cy="593725"/>
        </p:xfrm>
        <a:graphic>
          <a:graphicData uri="http://schemas.openxmlformats.org/presentationml/2006/ole">
            <p:oleObj spid="_x0000_s65538" r:id="rId3" imgW="546120" imgH="127080" progId="Equation.3">
              <p:embed/>
            </p:oleObj>
          </a:graphicData>
        </a:graphic>
      </p:graphicFrame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457200" y="5010150"/>
            <a:ext cx="8147050" cy="151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2)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对于较复杂的一阶电路，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为换路后的电路除去电源和储能元件后，在储能元件两端所求得的无源二端网络的等效电阻。</a:t>
            </a:r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609600" y="1622425"/>
            <a:ext cx="3465513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(3) </a:t>
            </a:r>
            <a:r>
              <a:rPr kumimoji="1" lang="zh-CN" altLang="en-US" sz="28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时间常数</a:t>
            </a:r>
            <a:r>
              <a:rPr kumimoji="1" lang="zh-CN" altLang="en-US" sz="2800" b="1" i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 </a:t>
            </a:r>
            <a:r>
              <a:rPr kumimoji="1" lang="zh-CN" altLang="en-US" sz="28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的计算</a:t>
            </a:r>
            <a:endParaRPr kumimoji="1" lang="zh-CN" altLang="en-US" sz="2800" b="1" kern="1200" cap="none" spc="0" normalizeH="0" baseline="0" noProof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862" name="Text Box 6"/>
          <p:cNvSpPr txBox="1">
            <a:spLocks noChangeArrowheads="1"/>
          </p:cNvSpPr>
          <p:nvPr/>
        </p:nvSpPr>
        <p:spPr bwMode="auto">
          <a:xfrm>
            <a:off x="914400" y="2155825"/>
            <a:ext cx="282575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对于一阶</a:t>
            </a:r>
            <a:r>
              <a:rPr kumimoji="1" lang="en-US" altLang="zh-CN" sz="2800" b="1" i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</a:t>
            </a:r>
            <a:r>
              <a:rPr kumimoji="1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</a:t>
            </a:r>
          </a:p>
        </p:txBody>
      </p:sp>
      <p:sp>
        <p:nvSpPr>
          <p:cNvPr id="121863" name="Text Box 7"/>
          <p:cNvSpPr txBox="1">
            <a:spLocks noChangeArrowheads="1"/>
          </p:cNvSpPr>
          <p:nvPr/>
        </p:nvSpPr>
        <p:spPr bwMode="auto">
          <a:xfrm>
            <a:off x="942975" y="3008313"/>
            <a:ext cx="28067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对于一阶</a:t>
            </a:r>
            <a:r>
              <a:rPr kumimoji="1" lang="en-US" altLang="zh-CN" sz="2800" b="1" i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RL</a:t>
            </a:r>
            <a:r>
              <a:rPr kumimoji="1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</a:t>
            </a:r>
          </a:p>
        </p:txBody>
      </p:sp>
      <p:graphicFrame>
        <p:nvGraphicFramePr>
          <p:cNvPr id="121864" name="Object 8" descr="40%"/>
          <p:cNvGraphicFramePr>
            <a:graphicFrameLocks/>
          </p:cNvGraphicFramePr>
          <p:nvPr/>
        </p:nvGraphicFramePr>
        <p:xfrm>
          <a:off x="3200400" y="3244850"/>
          <a:ext cx="1311275" cy="1120775"/>
        </p:xfrm>
        <a:graphic>
          <a:graphicData uri="http://schemas.openxmlformats.org/presentationml/2006/ole">
            <p:oleObj spid="_x0000_s65537" r:id="rId4" imgW="444600" imgH="393840" progId="Equation.3">
              <p:embed/>
            </p:oleObj>
          </a:graphicData>
        </a:graphic>
      </p:graphicFrame>
      <p:sp>
        <p:nvSpPr>
          <p:cNvPr id="121865" name="AutoShape 9" descr="40%"/>
          <p:cNvSpPr/>
          <p:nvPr/>
        </p:nvSpPr>
        <p:spPr>
          <a:xfrm>
            <a:off x="762000" y="3527425"/>
            <a:ext cx="1504950" cy="609600"/>
          </a:xfrm>
          <a:prstGeom prst="cloudCallout">
            <a:avLst>
              <a:gd name="adj1" fmla="val 39769"/>
              <a:gd name="adj2" fmla="val 116148"/>
            </a:avLst>
          </a:prstGeom>
          <a:pattFill prst="pct40">
            <a:fgClr>
              <a:srgbClr val="FFCCCC"/>
            </a:fgClr>
            <a:bgClr>
              <a:srgbClr val="FFFFFF"/>
            </a:bgClr>
          </a:pattFill>
          <a:ln w="38100" cap="flat" cmpd="sng">
            <a:solidFill>
              <a:srgbClr val="00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注意：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631825"/>
            <a:ext cx="7231063" cy="1022350"/>
            <a:chOff x="336" y="3456"/>
            <a:chExt cx="4469" cy="590"/>
          </a:xfrm>
        </p:grpSpPr>
        <p:sp>
          <p:nvSpPr>
            <p:cNvPr id="49165" name="Rectangle 11"/>
            <p:cNvSpPr/>
            <p:nvPr/>
          </p:nvSpPr>
          <p:spPr>
            <a:xfrm>
              <a:off x="336" y="3456"/>
              <a:ext cx="4426" cy="3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   若不画 </a:t>
              </a: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 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=(0</a:t>
              </a:r>
              <a:r>
                <a:rPr lang="en-US" altLang="zh-CN" sz="28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) 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的等效电路，则在所列 </a:t>
              </a: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 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=0</a:t>
              </a:r>
              <a:r>
                <a:rPr lang="en-US" altLang="zh-CN" sz="28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166" name="Rectangle 12"/>
            <p:cNvSpPr/>
            <p:nvPr/>
          </p:nvSpPr>
          <p:spPr>
            <a:xfrm>
              <a:off x="575" y="3744"/>
              <a:ext cx="4230" cy="3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时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的方程中应有 </a:t>
              </a: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( 0</a:t>
              </a:r>
              <a:r>
                <a:rPr lang="en-US" altLang="zh-CN" sz="28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)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、</a:t>
              </a: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 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( 0</a:t>
              </a:r>
              <a:r>
                <a:rPr lang="en-US" altLang="zh-CN" sz="28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)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。</a:t>
              </a:r>
            </a:p>
          </p:txBody>
        </p:sp>
      </p:grpSp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C692830-88A9-4ABE-93E0-3E4E73390AE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32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/>
      <p:bldP spid="121860" grpId="0"/>
      <p:bldP spid="121861" grpId="0"/>
      <p:bldP spid="121862" grpId="0"/>
      <p:bldP spid="121863" grpId="0"/>
      <p:bldP spid="12186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AutoShape 2"/>
          <p:cNvSpPr/>
          <p:nvPr/>
        </p:nvSpPr>
        <p:spPr>
          <a:xfrm>
            <a:off x="4267200" y="1800225"/>
            <a:ext cx="609600" cy="333375"/>
          </a:xfrm>
          <a:prstGeom prst="notchedRightArrow">
            <a:avLst>
              <a:gd name="adj1" fmla="val 50000"/>
              <a:gd name="adj2" fmla="val 45714"/>
            </a:avLst>
          </a:prstGeom>
          <a:gradFill rotWithShape="0">
            <a:gsLst>
              <a:gs pos="0">
                <a:srgbClr val="FFFFCC"/>
              </a:gs>
              <a:gs pos="100000">
                <a:srgbClr val="FF9900"/>
              </a:gs>
            </a:gsLst>
            <a:lin ang="0" scaled="1"/>
            <a:tileRect/>
          </a:gradFill>
          <a:ln w="952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7848600" y="2073275"/>
            <a:ext cx="992188" cy="523875"/>
            <a:chOff x="4944" y="1296"/>
            <a:chExt cx="625" cy="330"/>
          </a:xfrm>
        </p:grpSpPr>
        <p:sp>
          <p:nvSpPr>
            <p:cNvPr id="50251" name="AutoShape 4"/>
            <p:cNvSpPr/>
            <p:nvPr/>
          </p:nvSpPr>
          <p:spPr>
            <a:xfrm flipH="1">
              <a:off x="4944" y="1392"/>
              <a:ext cx="288" cy="192"/>
            </a:xfrm>
            <a:prstGeom prst="notchedRightArrow">
              <a:avLst>
                <a:gd name="adj1" fmla="val 50000"/>
                <a:gd name="adj2" fmla="val 37500"/>
              </a:avLst>
            </a:prstGeom>
            <a:gradFill rotWithShape="0">
              <a:gsLst>
                <a:gs pos="0">
                  <a:srgbClr val="FFFFCC"/>
                </a:gs>
                <a:gs pos="100000">
                  <a:srgbClr val="FF99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50252" name="Rectangle 5"/>
            <p:cNvSpPr/>
            <p:nvPr/>
          </p:nvSpPr>
          <p:spPr>
            <a:xfrm>
              <a:off x="5226" y="1296"/>
              <a:ext cx="34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aphicFrame>
        <p:nvGraphicFramePr>
          <p:cNvPr id="122886" name="Object 6"/>
          <p:cNvGraphicFramePr>
            <a:graphicFrameLocks/>
          </p:cNvGraphicFramePr>
          <p:nvPr/>
        </p:nvGraphicFramePr>
        <p:xfrm>
          <a:off x="5105400" y="2971800"/>
          <a:ext cx="2895600" cy="574675"/>
        </p:xfrm>
        <a:graphic>
          <a:graphicData uri="http://schemas.openxmlformats.org/presentationml/2006/ole">
            <p:oleObj spid="_x0000_s66562" r:id="rId3" imgW="1460880" imgH="127080" progId="Equation.3">
              <p:embed/>
            </p:oleObj>
          </a:graphicData>
        </a:graphic>
      </p:graphicFrame>
      <p:sp>
        <p:nvSpPr>
          <p:cNvPr id="122887" name="AutoShape 7"/>
          <p:cNvSpPr/>
          <p:nvPr/>
        </p:nvSpPr>
        <p:spPr>
          <a:xfrm rot="5400000">
            <a:off x="1885950" y="2995613"/>
            <a:ext cx="609600" cy="333375"/>
          </a:xfrm>
          <a:prstGeom prst="notchedRightArrow">
            <a:avLst>
              <a:gd name="adj1" fmla="val 50000"/>
              <a:gd name="adj2" fmla="val 45714"/>
            </a:avLst>
          </a:prstGeom>
          <a:gradFill rotWithShape="0">
            <a:gsLst>
              <a:gs pos="0">
                <a:srgbClr val="FFFFCC"/>
              </a:gs>
              <a:gs pos="100000">
                <a:srgbClr val="FF9900"/>
              </a:gs>
            </a:gsLst>
            <a:lin ang="0" scaled="1"/>
            <a:tileRect/>
          </a:gradFill>
          <a:ln w="952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819150" y="3505200"/>
            <a:ext cx="2687638" cy="2133600"/>
            <a:chOff x="729" y="2400"/>
            <a:chExt cx="1693" cy="1344"/>
          </a:xfrm>
        </p:grpSpPr>
        <p:grpSp>
          <p:nvGrpSpPr>
            <p:cNvPr id="50234" name="Group 9"/>
            <p:cNvGrpSpPr/>
            <p:nvPr/>
          </p:nvGrpSpPr>
          <p:grpSpPr>
            <a:xfrm>
              <a:off x="729" y="2738"/>
              <a:ext cx="1693" cy="1006"/>
              <a:chOff x="729" y="2738"/>
              <a:chExt cx="1693" cy="1006"/>
            </a:xfrm>
          </p:grpSpPr>
          <p:sp>
            <p:nvSpPr>
              <p:cNvPr id="50236" name="Rectangle 10"/>
              <p:cNvSpPr/>
              <p:nvPr/>
            </p:nvSpPr>
            <p:spPr>
              <a:xfrm>
                <a:off x="999" y="3111"/>
                <a:ext cx="356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1800" b="1" dirty="0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37" name="Oval 11"/>
              <p:cNvSpPr/>
              <p:nvPr/>
            </p:nvSpPr>
            <p:spPr>
              <a:xfrm>
                <a:off x="729" y="3135"/>
                <a:ext cx="259" cy="269"/>
              </a:xfrm>
              <a:prstGeom prst="ellipse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38" name="Line 12"/>
              <p:cNvSpPr/>
              <p:nvPr/>
            </p:nvSpPr>
            <p:spPr>
              <a:xfrm>
                <a:off x="858" y="2795"/>
                <a:ext cx="0" cy="949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0239" name="Rectangle 13"/>
              <p:cNvSpPr/>
              <p:nvPr/>
            </p:nvSpPr>
            <p:spPr>
              <a:xfrm>
                <a:off x="844" y="2891"/>
                <a:ext cx="227" cy="2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50240" name="Rectangle 14"/>
              <p:cNvSpPr/>
              <p:nvPr/>
            </p:nvSpPr>
            <p:spPr>
              <a:xfrm>
                <a:off x="844" y="3285"/>
                <a:ext cx="203" cy="36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 dirty="0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41" name="Line 15"/>
              <p:cNvSpPr/>
              <p:nvPr/>
            </p:nvSpPr>
            <p:spPr>
              <a:xfrm>
                <a:off x="864" y="2801"/>
                <a:ext cx="576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0242" name="Rectangle 16"/>
              <p:cNvSpPr/>
              <p:nvPr/>
            </p:nvSpPr>
            <p:spPr>
              <a:xfrm>
                <a:off x="1440" y="2738"/>
                <a:ext cx="304" cy="111"/>
              </a:xfrm>
              <a:prstGeom prst="rect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43" name="Line 17"/>
              <p:cNvSpPr/>
              <p:nvPr/>
            </p:nvSpPr>
            <p:spPr>
              <a:xfrm>
                <a:off x="2152" y="3210"/>
                <a:ext cx="270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44" name="Line 18"/>
              <p:cNvSpPr/>
              <p:nvPr/>
            </p:nvSpPr>
            <p:spPr>
              <a:xfrm>
                <a:off x="2152" y="3329"/>
                <a:ext cx="270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45" name="Line 19"/>
              <p:cNvSpPr/>
              <p:nvPr/>
            </p:nvSpPr>
            <p:spPr>
              <a:xfrm flipV="1">
                <a:off x="2287" y="2795"/>
                <a:ext cx="0" cy="415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46" name="Line 20"/>
              <p:cNvSpPr/>
              <p:nvPr/>
            </p:nvSpPr>
            <p:spPr>
              <a:xfrm flipV="1">
                <a:off x="2287" y="3329"/>
                <a:ext cx="0" cy="415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47" name="Line 21"/>
              <p:cNvSpPr/>
              <p:nvPr/>
            </p:nvSpPr>
            <p:spPr>
              <a:xfrm>
                <a:off x="864" y="3736"/>
                <a:ext cx="1440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48" name="Text Box 22"/>
              <p:cNvSpPr txBox="1"/>
              <p:nvPr/>
            </p:nvSpPr>
            <p:spPr>
              <a:xfrm>
                <a:off x="1872" y="3064"/>
                <a:ext cx="267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C</a:t>
                </a:r>
                <a:endParaRPr lang="en-US" altLang="zh-CN" sz="2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49" name="Line 23"/>
              <p:cNvSpPr/>
              <p:nvPr/>
            </p:nvSpPr>
            <p:spPr>
              <a:xfrm>
                <a:off x="1728" y="2801"/>
                <a:ext cx="576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0250" name="Line 24"/>
              <p:cNvSpPr/>
              <p:nvPr/>
            </p:nvSpPr>
            <p:spPr>
              <a:xfrm>
                <a:off x="864" y="2801"/>
                <a:ext cx="576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sp>
          <p:nvSpPr>
            <p:cNvPr id="50235" name="Rectangle 25"/>
            <p:cNvSpPr/>
            <p:nvPr/>
          </p:nvSpPr>
          <p:spPr>
            <a:xfrm>
              <a:off x="1440" y="2400"/>
              <a:ext cx="34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22906" name="Text Box 26"/>
          <p:cNvSpPr txBox="1">
            <a:spLocks noChangeArrowheads="1"/>
          </p:cNvSpPr>
          <p:nvPr/>
        </p:nvSpPr>
        <p:spPr bwMode="auto">
          <a:xfrm>
            <a:off x="4191000" y="4035425"/>
            <a:ext cx="4343400" cy="25574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i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R</a:t>
            </a:r>
            <a:r>
              <a:rPr kumimoji="1" lang="en-US" altLang="zh-CN" sz="2800" b="1" kern="1200" cap="none" spc="0" normalizeH="0" baseline="-2500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的计算类似于应用戴维宁定理解题时计算电路等效电阻的方法。即从储能元件两端看进去的等效电阻，如图所示。</a:t>
            </a:r>
          </a:p>
        </p:txBody>
      </p:sp>
      <p:graphicFrame>
        <p:nvGraphicFramePr>
          <p:cNvPr id="122907" name="Object 27" descr="40%"/>
          <p:cNvGraphicFramePr>
            <a:graphicFrameLocks/>
          </p:cNvGraphicFramePr>
          <p:nvPr/>
        </p:nvGraphicFramePr>
        <p:xfrm>
          <a:off x="5638800" y="3505200"/>
          <a:ext cx="1524000" cy="593725"/>
        </p:xfrm>
        <a:graphic>
          <a:graphicData uri="http://schemas.openxmlformats.org/presentationml/2006/ole">
            <p:oleObj spid="_x0000_s66561" r:id="rId4" imgW="546120" imgH="127080" progId="Equation.3">
              <p:embed/>
            </p:oleObj>
          </a:graphicData>
        </a:graphic>
      </p:graphicFrame>
      <p:grpSp>
        <p:nvGrpSpPr>
          <p:cNvPr id="5" name="Group 28"/>
          <p:cNvGrpSpPr/>
          <p:nvPr/>
        </p:nvGrpSpPr>
        <p:grpSpPr>
          <a:xfrm>
            <a:off x="5105400" y="549275"/>
            <a:ext cx="2762250" cy="2262188"/>
            <a:chOff x="3216" y="288"/>
            <a:chExt cx="1740" cy="1425"/>
          </a:xfrm>
        </p:grpSpPr>
        <p:sp>
          <p:nvSpPr>
            <p:cNvPr id="50216" name="Rectangle 29"/>
            <p:cNvSpPr/>
            <p:nvPr/>
          </p:nvSpPr>
          <p:spPr>
            <a:xfrm>
              <a:off x="3499" y="288"/>
              <a:ext cx="343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50217" name="Group 30"/>
            <p:cNvGrpSpPr/>
            <p:nvPr/>
          </p:nvGrpSpPr>
          <p:grpSpPr>
            <a:xfrm>
              <a:off x="3216" y="648"/>
              <a:ext cx="1740" cy="1065"/>
              <a:chOff x="3216" y="648"/>
              <a:chExt cx="1740" cy="1065"/>
            </a:xfrm>
          </p:grpSpPr>
          <p:sp>
            <p:nvSpPr>
              <p:cNvPr id="50218" name="Line 31"/>
              <p:cNvSpPr/>
              <p:nvPr/>
            </p:nvSpPr>
            <p:spPr>
              <a:xfrm>
                <a:off x="3216" y="720"/>
                <a:ext cx="0" cy="993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0219" name="Line 32"/>
              <p:cNvSpPr/>
              <p:nvPr/>
            </p:nvSpPr>
            <p:spPr>
              <a:xfrm flipV="1">
                <a:off x="3792" y="717"/>
                <a:ext cx="1108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0220" name="Line 33"/>
              <p:cNvSpPr/>
              <p:nvPr/>
            </p:nvSpPr>
            <p:spPr>
              <a:xfrm flipV="1">
                <a:off x="4888" y="711"/>
                <a:ext cx="0" cy="153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21" name="Line 34"/>
              <p:cNvSpPr/>
              <p:nvPr/>
            </p:nvSpPr>
            <p:spPr>
              <a:xfrm flipH="1" flipV="1">
                <a:off x="4886" y="1584"/>
                <a:ext cx="2" cy="12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22" name="Line 35"/>
              <p:cNvSpPr/>
              <p:nvPr/>
            </p:nvSpPr>
            <p:spPr>
              <a:xfrm>
                <a:off x="3216" y="1692"/>
                <a:ext cx="1670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23" name="Line 36"/>
              <p:cNvSpPr/>
              <p:nvPr/>
            </p:nvSpPr>
            <p:spPr>
              <a:xfrm>
                <a:off x="4163" y="717"/>
                <a:ext cx="0" cy="339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24" name="Line 37"/>
              <p:cNvSpPr/>
              <p:nvPr/>
            </p:nvSpPr>
            <p:spPr>
              <a:xfrm flipV="1">
                <a:off x="3216" y="717"/>
                <a:ext cx="288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25" name="Text Box 38"/>
              <p:cNvSpPr txBox="1"/>
              <p:nvPr/>
            </p:nvSpPr>
            <p:spPr>
              <a:xfrm>
                <a:off x="3744" y="969"/>
                <a:ext cx="480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2</a:t>
                </a:r>
                <a:endParaRPr lang="en-US" altLang="zh-CN" sz="2800" b="1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26" name="Rectangle 39"/>
              <p:cNvSpPr/>
              <p:nvPr/>
            </p:nvSpPr>
            <p:spPr>
              <a:xfrm>
                <a:off x="4836" y="864"/>
                <a:ext cx="120" cy="277"/>
              </a:xfrm>
              <a:prstGeom prst="rect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27" name="Line 40"/>
              <p:cNvSpPr/>
              <p:nvPr/>
            </p:nvSpPr>
            <p:spPr>
              <a:xfrm flipV="1">
                <a:off x="4895" y="1152"/>
                <a:ext cx="0" cy="14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28" name="Rectangle 41"/>
              <p:cNvSpPr/>
              <p:nvPr/>
            </p:nvSpPr>
            <p:spPr>
              <a:xfrm>
                <a:off x="4104" y="1056"/>
                <a:ext cx="120" cy="277"/>
              </a:xfrm>
              <a:prstGeom prst="rect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29" name="Line 42"/>
              <p:cNvSpPr/>
              <p:nvPr/>
            </p:nvSpPr>
            <p:spPr>
              <a:xfrm>
                <a:off x="4169" y="1344"/>
                <a:ext cx="0" cy="339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30" name="Text Box 43"/>
              <p:cNvSpPr txBox="1"/>
              <p:nvPr/>
            </p:nvSpPr>
            <p:spPr>
              <a:xfrm flipH="1">
                <a:off x="4464" y="825"/>
                <a:ext cx="480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3</a:t>
                </a:r>
                <a:endParaRPr lang="en-US" altLang="zh-CN" sz="2800" b="1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31" name="Rectangle 44"/>
              <p:cNvSpPr/>
              <p:nvPr/>
            </p:nvSpPr>
            <p:spPr>
              <a:xfrm rot="5400000">
                <a:off x="3582" y="569"/>
                <a:ext cx="120" cy="277"/>
              </a:xfrm>
              <a:prstGeom prst="rect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rot="10800000" vert="eaVert"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32" name="Oval 45"/>
              <p:cNvSpPr/>
              <p:nvPr/>
            </p:nvSpPr>
            <p:spPr>
              <a:xfrm>
                <a:off x="4848" y="1287"/>
                <a:ext cx="57" cy="57"/>
              </a:xfrm>
              <a:prstGeom prst="ellipse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33" name="Oval 46"/>
              <p:cNvSpPr/>
              <p:nvPr/>
            </p:nvSpPr>
            <p:spPr>
              <a:xfrm>
                <a:off x="4861" y="1536"/>
                <a:ext cx="57" cy="57"/>
              </a:xfrm>
              <a:prstGeom prst="ellipse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0186" name="Group 47"/>
          <p:cNvGrpSpPr/>
          <p:nvPr/>
        </p:nvGrpSpPr>
        <p:grpSpPr>
          <a:xfrm>
            <a:off x="781050" y="571500"/>
            <a:ext cx="3257550" cy="2209800"/>
            <a:chOff x="492" y="288"/>
            <a:chExt cx="2052" cy="1392"/>
          </a:xfrm>
        </p:grpSpPr>
        <p:sp>
          <p:nvSpPr>
            <p:cNvPr id="50189" name="Text Box 48"/>
            <p:cNvSpPr txBox="1"/>
            <p:nvPr/>
          </p:nvSpPr>
          <p:spPr>
            <a:xfrm>
              <a:off x="1284" y="288"/>
              <a:ext cx="480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1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50190" name="Rectangle 49"/>
            <p:cNvSpPr/>
            <p:nvPr/>
          </p:nvSpPr>
          <p:spPr>
            <a:xfrm>
              <a:off x="727" y="1009"/>
              <a:ext cx="281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1800" b="1" i="1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191" name="Oval 50"/>
            <p:cNvSpPr/>
            <p:nvPr/>
          </p:nvSpPr>
          <p:spPr>
            <a:xfrm>
              <a:off x="492" y="1044"/>
              <a:ext cx="270" cy="281"/>
            </a:xfrm>
            <a:prstGeom prst="ellipse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50192" name="Line 51"/>
            <p:cNvSpPr/>
            <p:nvPr/>
          </p:nvSpPr>
          <p:spPr>
            <a:xfrm>
              <a:off x="628" y="687"/>
              <a:ext cx="0" cy="993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193" name="Rectangle 52"/>
            <p:cNvSpPr/>
            <p:nvPr/>
          </p:nvSpPr>
          <p:spPr>
            <a:xfrm>
              <a:off x="613" y="789"/>
              <a:ext cx="227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50194" name="Rectangle 53"/>
            <p:cNvSpPr/>
            <p:nvPr/>
          </p:nvSpPr>
          <p:spPr>
            <a:xfrm>
              <a:off x="613" y="1199"/>
              <a:ext cx="203" cy="36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195" name="Line 54"/>
            <p:cNvSpPr/>
            <p:nvPr/>
          </p:nvSpPr>
          <p:spPr>
            <a:xfrm flipV="1">
              <a:off x="1584" y="693"/>
              <a:ext cx="832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196" name="Line 55"/>
            <p:cNvSpPr/>
            <p:nvPr/>
          </p:nvSpPr>
          <p:spPr>
            <a:xfrm>
              <a:off x="2262" y="1367"/>
              <a:ext cx="282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197" name="Line 56"/>
            <p:cNvSpPr/>
            <p:nvPr/>
          </p:nvSpPr>
          <p:spPr>
            <a:xfrm>
              <a:off x="2259" y="1490"/>
              <a:ext cx="282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198" name="Line 57"/>
            <p:cNvSpPr/>
            <p:nvPr/>
          </p:nvSpPr>
          <p:spPr>
            <a:xfrm flipV="1">
              <a:off x="2404" y="687"/>
              <a:ext cx="0" cy="201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199" name="Line 58"/>
            <p:cNvSpPr/>
            <p:nvPr/>
          </p:nvSpPr>
          <p:spPr>
            <a:xfrm>
              <a:off x="625" y="1668"/>
              <a:ext cx="1786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00" name="Line 59"/>
            <p:cNvSpPr/>
            <p:nvPr/>
          </p:nvSpPr>
          <p:spPr>
            <a:xfrm>
              <a:off x="1811" y="693"/>
              <a:ext cx="0" cy="339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01" name="Line 60"/>
            <p:cNvSpPr/>
            <p:nvPr/>
          </p:nvSpPr>
          <p:spPr>
            <a:xfrm flipV="1">
              <a:off x="639" y="693"/>
              <a:ext cx="293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02" name="Line 61"/>
            <p:cNvSpPr/>
            <p:nvPr/>
          </p:nvSpPr>
          <p:spPr>
            <a:xfrm rot="5400000" flipH="1">
              <a:off x="907" y="571"/>
              <a:ext cx="220" cy="269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0203" name="Text Box 62"/>
            <p:cNvSpPr txBox="1"/>
            <p:nvPr/>
          </p:nvSpPr>
          <p:spPr>
            <a:xfrm>
              <a:off x="542" y="360"/>
              <a:ext cx="421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=0</a:t>
              </a:r>
            </a:p>
          </p:txBody>
        </p:sp>
        <p:sp>
          <p:nvSpPr>
            <p:cNvPr id="50204" name="Text Box 63"/>
            <p:cNvSpPr txBox="1"/>
            <p:nvPr/>
          </p:nvSpPr>
          <p:spPr>
            <a:xfrm>
              <a:off x="2039" y="1256"/>
              <a:ext cx="246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0205" name="Text Box 64"/>
            <p:cNvSpPr txBox="1"/>
            <p:nvPr/>
          </p:nvSpPr>
          <p:spPr>
            <a:xfrm>
              <a:off x="1392" y="888"/>
              <a:ext cx="480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2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50206" name="Rectangle 65"/>
            <p:cNvSpPr/>
            <p:nvPr/>
          </p:nvSpPr>
          <p:spPr>
            <a:xfrm>
              <a:off x="2352" y="888"/>
              <a:ext cx="120" cy="277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207" name="Line 66"/>
            <p:cNvSpPr/>
            <p:nvPr/>
          </p:nvSpPr>
          <p:spPr>
            <a:xfrm flipV="1">
              <a:off x="2411" y="1176"/>
              <a:ext cx="0" cy="19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08" name="Rectangle 67"/>
            <p:cNvSpPr/>
            <p:nvPr/>
          </p:nvSpPr>
          <p:spPr>
            <a:xfrm>
              <a:off x="1752" y="1032"/>
              <a:ext cx="120" cy="277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209" name="Line 68"/>
            <p:cNvSpPr/>
            <p:nvPr/>
          </p:nvSpPr>
          <p:spPr>
            <a:xfrm>
              <a:off x="1817" y="1320"/>
              <a:ext cx="0" cy="339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10" name="Text Box 69"/>
            <p:cNvSpPr txBox="1"/>
            <p:nvPr/>
          </p:nvSpPr>
          <p:spPr>
            <a:xfrm>
              <a:off x="2016" y="744"/>
              <a:ext cx="480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3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50211" name="Rectangle 70"/>
            <p:cNvSpPr/>
            <p:nvPr/>
          </p:nvSpPr>
          <p:spPr>
            <a:xfrm rot="5400000">
              <a:off x="1385" y="545"/>
              <a:ext cx="120" cy="277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vert="eaVert"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212" name="Line 71"/>
            <p:cNvSpPr/>
            <p:nvPr/>
          </p:nvSpPr>
          <p:spPr>
            <a:xfrm flipV="1">
              <a:off x="1152" y="696"/>
              <a:ext cx="149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13" name="Line 72"/>
            <p:cNvSpPr/>
            <p:nvPr/>
          </p:nvSpPr>
          <p:spPr>
            <a:xfrm flipH="1">
              <a:off x="921" y="690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14" name="Rectangle 73"/>
            <p:cNvSpPr/>
            <p:nvPr/>
          </p:nvSpPr>
          <p:spPr>
            <a:xfrm>
              <a:off x="960" y="408"/>
              <a:ext cx="224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50215" name="Line 74"/>
            <p:cNvSpPr/>
            <p:nvPr/>
          </p:nvSpPr>
          <p:spPr>
            <a:xfrm flipV="1">
              <a:off x="2409" y="1488"/>
              <a:ext cx="0" cy="19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F3017DD-2089-49CB-A71E-B7492A19066E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33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2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2" grpId="0" animBg="1"/>
      <p:bldP spid="122887" grpId="0" animBg="1"/>
      <p:bldP spid="12290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/>
          <p:cNvSpPr txBox="1"/>
          <p:nvPr/>
        </p:nvSpPr>
        <p:spPr>
          <a:xfrm>
            <a:off x="2051050" y="5776913"/>
            <a:ext cx="1296988" cy="522287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代入得</a:t>
            </a:r>
          </a:p>
        </p:txBody>
      </p:sp>
      <p:graphicFrame>
        <p:nvGraphicFramePr>
          <p:cNvPr id="101379" name="Object 3"/>
          <p:cNvGraphicFramePr>
            <a:graphicFrameLocks/>
          </p:cNvGraphicFramePr>
          <p:nvPr/>
        </p:nvGraphicFramePr>
        <p:xfrm>
          <a:off x="3348038" y="5591175"/>
          <a:ext cx="2743200" cy="973138"/>
        </p:xfrm>
        <a:graphic>
          <a:graphicData uri="http://schemas.openxmlformats.org/presentationml/2006/ole">
            <p:oleObj spid="_x0000_s67587" r:id="rId3" imgW="1283040" imgH="343080" progId="Equation.3">
              <p:embed/>
            </p:oleObj>
          </a:graphicData>
        </a:graphic>
      </p:graphicFrame>
      <p:sp>
        <p:nvSpPr>
          <p:cNvPr id="101394" name="Text Box 18"/>
          <p:cNvSpPr txBox="1"/>
          <p:nvPr/>
        </p:nvSpPr>
        <p:spPr>
          <a:xfrm>
            <a:off x="468313" y="4621213"/>
            <a:ext cx="4103687" cy="585787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1.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使用经典法求解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01395" name="Rectangle 19"/>
          <p:cNvSpPr/>
          <p:nvPr/>
        </p:nvSpPr>
        <p:spPr>
          <a:xfrm>
            <a:off x="381000" y="1924050"/>
            <a:ext cx="5029200" cy="151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零输入响应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无电源激励</a:t>
            </a:r>
            <a:r>
              <a:rPr lang="en-US" altLang="zh-CN" sz="2800" b="1" dirty="0"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</a:rPr>
              <a:t>输入信号为零</a:t>
            </a:r>
            <a:r>
              <a:rPr lang="en-US" altLang="zh-CN" sz="2800" b="1" dirty="0"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</a:rPr>
              <a:t>仅由电容元件的</a:t>
            </a:r>
          </a:p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初始储能所产生的电路的响应。</a:t>
            </a:r>
          </a:p>
        </p:txBody>
      </p:sp>
      <p:sp>
        <p:nvSpPr>
          <p:cNvPr id="101396" name="Text Box 20"/>
          <p:cNvSpPr txBox="1">
            <a:spLocks noChangeArrowheads="1"/>
          </p:cNvSpPr>
          <p:nvPr/>
        </p:nvSpPr>
        <p:spPr bwMode="auto">
          <a:xfrm>
            <a:off x="381000" y="3789363"/>
            <a:ext cx="84391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图示电路换路前电路已处稳态 </a:t>
            </a:r>
            <a:r>
              <a:rPr kumimoji="1" lang="en-US" altLang="zh-CN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i="0" u="none" strike="noStrike" kern="1200" cap="none" spc="0" normalizeH="0" baseline="-2500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= 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0" u="none" strike="noStrike" kern="1200" cap="none" spc="0" normalizeH="0" baseline="-2500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= 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0" u="none" strike="noStrike" kern="1200" cap="none" spc="0" normalizeH="0" baseline="-2500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800" b="1" i="0" u="none" strike="noStrike" kern="1200" cap="none" spc="0" normalizeH="0" baseline="-2500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0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时开关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由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合向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电容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 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经电阻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 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放电。</a:t>
            </a:r>
          </a:p>
        </p:txBody>
      </p:sp>
      <p:sp>
        <p:nvSpPr>
          <p:cNvPr id="101397" name="Text Box 21"/>
          <p:cNvSpPr txBox="1">
            <a:spLocks noChangeArrowheads="1"/>
          </p:cNvSpPr>
          <p:nvPr/>
        </p:nvSpPr>
        <p:spPr bwMode="auto">
          <a:xfrm>
            <a:off x="381000" y="3349625"/>
            <a:ext cx="50292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实质：</a:t>
            </a:r>
            <a:r>
              <a:rPr kumimoji="1" lang="en-US" altLang="zh-CN" sz="2800" b="1" i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</a:t>
            </a:r>
            <a:r>
              <a:rPr kumimoji="1" lang="zh-CN" altLang="en-US" sz="28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电路的放电过程</a:t>
            </a:r>
          </a:p>
        </p:txBody>
      </p:sp>
      <p:sp>
        <p:nvSpPr>
          <p:cNvPr id="101398" name="Rectangle 22"/>
          <p:cNvSpPr>
            <a:spLocks noGrp="1" noChangeArrowheads="1"/>
          </p:cNvSpPr>
          <p:nvPr>
            <p:ph type="ctrTitle"/>
          </p:nvPr>
        </p:nvSpPr>
        <p:spPr>
          <a:xfrm>
            <a:off x="457200" y="1444625"/>
            <a:ext cx="5051425" cy="685800"/>
          </a:xfrm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4.4.1  </a:t>
            </a:r>
            <a:r>
              <a:rPr kumimoji="0" lang="en-US" altLang="zh-CN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RC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电路的零输入响应</a:t>
            </a:r>
          </a:p>
        </p:txBody>
      </p:sp>
      <p:sp>
        <p:nvSpPr>
          <p:cNvPr id="5" name="日期占位符 4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0ECEF00-01F7-43EB-87D1-67351BF9CC3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34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59" name="Rectangle 16"/>
          <p:cNvSpPr>
            <a:spLocks noChangeArrowheads="1"/>
          </p:cNvSpPr>
          <p:nvPr/>
        </p:nvSpPr>
        <p:spPr bwMode="gray">
          <a:xfrm>
            <a:off x="0" y="836613"/>
            <a:ext cx="9144000" cy="576263"/>
          </a:xfrm>
          <a:prstGeom prst="rect">
            <a:avLst/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C000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4.4  </a:t>
            </a:r>
            <a:r>
              <a:rPr kumimoji="1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RC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电路的响应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新魏" pitchFamily="2" charset="-122"/>
              <a:cs typeface="Times New Roman" panose="02020603050405020304" pitchFamily="18" charset="0"/>
            </a:endParaRPr>
          </a:p>
        </p:txBody>
      </p:sp>
      <p:sp>
        <p:nvSpPr>
          <p:cNvPr id="51212" name="Rectangle 7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1213" name="对象 7"/>
          <p:cNvGraphicFramePr>
            <a:graphicFrameLocks/>
          </p:cNvGraphicFramePr>
          <p:nvPr/>
        </p:nvGraphicFramePr>
        <p:xfrm>
          <a:off x="5219700" y="1387475"/>
          <a:ext cx="3906838" cy="2293938"/>
        </p:xfrm>
        <a:graphic>
          <a:graphicData uri="http://schemas.openxmlformats.org/presentationml/2006/ole">
            <p:oleObj spid="_x0000_s67586" r:id="rId4" imgW="1086242" imgH="635154" progId="Visio.Drawing.11">
              <p:embed/>
            </p:oleObj>
          </a:graphicData>
        </a:graphic>
      </p:graphicFrame>
      <p:sp>
        <p:nvSpPr>
          <p:cNvPr id="46094" name="Text Box 16"/>
          <p:cNvSpPr txBox="1"/>
          <p:nvPr/>
        </p:nvSpPr>
        <p:spPr>
          <a:xfrm>
            <a:off x="457200" y="5070475"/>
            <a:ext cx="8280400" cy="585788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sym typeface="Monotype Sorts" pitchFamily="2" charset="2"/>
              </a:rPr>
              <a:t>(1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sym typeface="Monotype Sorts" pitchFamily="2" charset="2"/>
              </a:rPr>
              <a:t>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sym typeface="Monotype Sorts" pitchFamily="2" charset="2"/>
              </a:rPr>
              <a:t>列换路后</a:t>
            </a:r>
            <a:r>
              <a:rPr lang="zh-CN" altLang="en-US" sz="2800" b="1" i="1" dirty="0">
                <a:solidFill>
                  <a:srgbClr val="000099"/>
                </a:solidFill>
                <a:latin typeface="Times New Roman" panose="02020603050405020304" pitchFamily="18" charset="0"/>
                <a:sym typeface="Monotype Sorts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sym typeface="Monotype Sorts" pitchFamily="2" charset="2"/>
              </a:rPr>
              <a:t>KVL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sym typeface="Monotype Sorts" pitchFamily="2" charset="2"/>
              </a:rPr>
              <a:t>方程</a:t>
            </a:r>
            <a:r>
              <a:rPr lang="zh-CN" altLang="en-US" sz="2800" b="1" dirty="0">
                <a:latin typeface="Times New Roman" panose="02020603050405020304" pitchFamily="18" charset="0"/>
                <a:sym typeface="Monotype Sorts" pitchFamily="2" charset="2"/>
              </a:rPr>
              <a:t>：</a:t>
            </a:r>
            <a:r>
              <a:rPr lang="en-US" altLang="zh-CN" b="1" i="1" dirty="0">
                <a:latin typeface="Times New Roman" panose="02020603050405020304" pitchFamily="18" charset="0"/>
                <a:sym typeface="Monotype Sorts" pitchFamily="2" charset="2"/>
              </a:rPr>
              <a:t>u</a:t>
            </a:r>
            <a:r>
              <a:rPr lang="en-US" altLang="zh-CN" b="1" baseline="-25000" dirty="0">
                <a:latin typeface="Times New Roman" panose="02020603050405020304" pitchFamily="18" charset="0"/>
                <a:sym typeface="Monotype Sorts" pitchFamily="2" charset="2"/>
              </a:rPr>
              <a:t>R </a:t>
            </a:r>
            <a:r>
              <a:rPr lang="en-US" altLang="zh-CN" b="1" dirty="0">
                <a:latin typeface="Times New Roman" panose="02020603050405020304" pitchFamily="18" charset="0"/>
                <a:sym typeface="Monotype Sorts" pitchFamily="2" charset="2"/>
              </a:rPr>
              <a:t>- </a:t>
            </a:r>
            <a:r>
              <a:rPr lang="en-US" altLang="zh-CN" b="1" i="1" dirty="0">
                <a:latin typeface="Times New Roman" panose="02020603050405020304" pitchFamily="18" charset="0"/>
                <a:sym typeface="Monotype Sorts" pitchFamily="2" charset="2"/>
              </a:rPr>
              <a:t>u</a:t>
            </a:r>
            <a:r>
              <a:rPr lang="en-US" altLang="zh-CN" b="1" baseline="-25000" dirty="0">
                <a:latin typeface="Times New Roman" panose="02020603050405020304" pitchFamily="18" charset="0"/>
                <a:sym typeface="Monotype Sorts" pitchFamily="2" charset="2"/>
              </a:rPr>
              <a:t>C </a:t>
            </a:r>
            <a:r>
              <a:rPr lang="en-US" altLang="zh-CN" b="1" dirty="0">
                <a:latin typeface="Times New Roman" panose="02020603050405020304" pitchFamily="18" charset="0"/>
                <a:sym typeface="Monotype Sorts" pitchFamily="2" charset="2"/>
              </a:rPr>
              <a:t>= 0</a:t>
            </a:r>
            <a:r>
              <a:rPr lang="zh-CN" altLang="en-US" b="1" dirty="0">
                <a:latin typeface="Times New Roman" panose="02020603050405020304" pitchFamily="18" charset="0"/>
                <a:sym typeface="Monotype Sorts" pitchFamily="2" charset="2"/>
              </a:rPr>
              <a:t>，</a:t>
            </a:r>
            <a:r>
              <a:rPr lang="zh-CN" altLang="en-US" sz="2800" b="1" dirty="0">
                <a:latin typeface="Times New Roman" panose="02020603050405020304" pitchFamily="18" charset="0"/>
                <a:sym typeface="Monotype Sorts" pitchFamily="2" charset="2"/>
              </a:rPr>
              <a:t>其中</a:t>
            </a:r>
            <a:r>
              <a:rPr lang="en-US" altLang="zh-CN" sz="2800" b="1" i="1" dirty="0">
                <a:latin typeface="Times New Roman" panose="02020603050405020304" pitchFamily="18" charset="0"/>
                <a:sym typeface="Monotype Sorts" pitchFamily="2" charset="2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Monotype Sorts" pitchFamily="2" charset="2"/>
              </a:rPr>
              <a:t>R </a:t>
            </a:r>
            <a:r>
              <a:rPr lang="en-US" altLang="zh-CN" sz="2800" b="1" dirty="0">
                <a:latin typeface="Times New Roman" panose="02020603050405020304" pitchFamily="18" charset="0"/>
                <a:sym typeface="Monotype Sorts" pitchFamily="2" charset="2"/>
              </a:rPr>
              <a:t>= </a:t>
            </a:r>
            <a:r>
              <a:rPr lang="en-US" altLang="zh-CN" sz="2800" b="1" i="1" dirty="0">
                <a:latin typeface="Times New Roman" panose="02020603050405020304" pitchFamily="18" charset="0"/>
                <a:sym typeface="Monotype Sorts" pitchFamily="2" charset="2"/>
              </a:rPr>
              <a:t>Ri</a:t>
            </a:r>
            <a:r>
              <a:rPr lang="zh-CN" altLang="en-US" sz="2800" b="1" dirty="0">
                <a:latin typeface="Times New Roman" panose="02020603050405020304" pitchFamily="18" charset="0"/>
                <a:sym typeface="Monotype Sorts" pitchFamily="2" charset="2"/>
              </a:rPr>
              <a:t>、</a:t>
            </a:r>
          </a:p>
        </p:txBody>
      </p:sp>
      <p:graphicFrame>
        <p:nvGraphicFramePr>
          <p:cNvPr id="46095" name="对象 81"/>
          <p:cNvGraphicFramePr>
            <a:graphicFrameLocks/>
          </p:cNvGraphicFramePr>
          <p:nvPr/>
        </p:nvGraphicFramePr>
        <p:xfrm>
          <a:off x="539750" y="5589588"/>
          <a:ext cx="1619250" cy="896937"/>
        </p:xfrm>
        <a:graphic>
          <a:graphicData uri="http://schemas.openxmlformats.org/presentationml/2006/ole">
            <p:oleObj spid="_x0000_s67585" r:id="rId5" imgW="710891" imgH="393529" progId="Equation.DSMT4">
              <p:embed/>
            </p:oleObj>
          </a:graphicData>
        </a:graphic>
      </p:graphicFrame>
      <p:grpSp>
        <p:nvGrpSpPr>
          <p:cNvPr id="4" name="Group 13"/>
          <p:cNvGrpSpPr/>
          <p:nvPr/>
        </p:nvGrpSpPr>
        <p:grpSpPr>
          <a:xfrm>
            <a:off x="6289675" y="4365625"/>
            <a:ext cx="2819400" cy="1127125"/>
            <a:chOff x="3840" y="2896"/>
            <a:chExt cx="1764" cy="710"/>
          </a:xfrm>
        </p:grpSpPr>
        <p:sp>
          <p:nvSpPr>
            <p:cNvPr id="51217" name="AutoShape 14" descr="40%"/>
            <p:cNvSpPr/>
            <p:nvPr/>
          </p:nvSpPr>
          <p:spPr>
            <a:xfrm>
              <a:off x="3840" y="2953"/>
              <a:ext cx="1764" cy="624"/>
            </a:xfrm>
            <a:prstGeom prst="wedgeRoundRectCallout">
              <a:avLst>
                <a:gd name="adj1" fmla="val -77667"/>
                <a:gd name="adj2" fmla="val 97917"/>
                <a:gd name="adj3" fmla="val 16667"/>
              </a:avLst>
            </a:prstGeom>
            <a:pattFill prst="pct40">
              <a:fgClr>
                <a:srgbClr val="00FF00"/>
              </a:fgClr>
              <a:bgClr>
                <a:srgbClr val="FFFFFF"/>
              </a:bgClr>
            </a:pattFill>
            <a:ln w="381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endParaRPr lang="zh-CN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218" name="Text Box 15"/>
            <p:cNvSpPr txBox="1"/>
            <p:nvPr/>
          </p:nvSpPr>
          <p:spPr>
            <a:xfrm>
              <a:off x="3841" y="2896"/>
              <a:ext cx="1695" cy="7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一阶线性常系数</a:t>
              </a:r>
            </a:p>
            <a:p>
              <a:pPr marL="0" lvl="0" indent="0" eaLnBrk="1" hangingPunct="1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 齐次微分方程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/>
      <p:bldP spid="101394" grpId="0"/>
      <p:bldP spid="101395" grpId="0"/>
      <p:bldP spid="101396" grpId="0"/>
      <p:bldP spid="101397" grpId="0"/>
      <p:bldP spid="4609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2" name="Object 2"/>
          <p:cNvGraphicFramePr>
            <a:graphicFrameLocks/>
          </p:cNvGraphicFramePr>
          <p:nvPr/>
        </p:nvGraphicFramePr>
        <p:xfrm>
          <a:off x="4527550" y="1285875"/>
          <a:ext cx="1628775" cy="919163"/>
        </p:xfrm>
        <a:graphic>
          <a:graphicData uri="http://schemas.openxmlformats.org/presentationml/2006/ole">
            <p:oleObj spid="_x0000_s68615" r:id="rId3" imgW="889200" imgH="368280" progId="Equation.3">
              <p:embed/>
            </p:oleObj>
          </a:graphicData>
        </a:graphic>
      </p:graphicFrame>
      <p:sp>
        <p:nvSpPr>
          <p:cNvPr id="102403" name="Text Box 3"/>
          <p:cNvSpPr txBox="1">
            <a:spLocks noGrp="1" noChangeArrowheads="1"/>
          </p:cNvSpPr>
          <p:nvPr>
            <p:ph type="ctrTitle"/>
          </p:nvPr>
        </p:nvSpPr>
        <p:spPr>
          <a:xfrm>
            <a:off x="274638" y="644525"/>
            <a:ext cx="2544763" cy="762000"/>
          </a:xfrm>
          <a:ln>
            <a:miter lim="800000"/>
          </a:ln>
        </p:spPr>
        <p:txBody>
          <a:bodyPr vert="horz" wrap="square" lIns="92075" tIns="46038" rIns="92075" bIns="46038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onotype Sorts" pitchFamily="2" charset="2"/>
              </a:rPr>
              <a:t>(2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 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onotype Sorts" pitchFamily="2" charset="2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Monotype Sorts" pitchFamily="2" charset="2"/>
              </a:rPr>
              <a:t>解方程：</a:t>
            </a:r>
          </a:p>
        </p:txBody>
      </p:sp>
      <p:graphicFrame>
        <p:nvGraphicFramePr>
          <p:cNvPr id="52228" name="Object 4"/>
          <p:cNvGraphicFramePr>
            <a:graphicFrameLocks/>
          </p:cNvGraphicFramePr>
          <p:nvPr/>
        </p:nvGraphicFramePr>
        <p:xfrm>
          <a:off x="2362200" y="584200"/>
          <a:ext cx="2743200" cy="973138"/>
        </p:xfrm>
        <a:graphic>
          <a:graphicData uri="http://schemas.openxmlformats.org/presentationml/2006/ole">
            <p:oleObj spid="_x0000_s68614" r:id="rId4" imgW="1283040" imgH="343080" progId="Equation.3">
              <p:embed/>
            </p:oleObj>
          </a:graphicData>
        </a:graphic>
      </p:graphicFrame>
      <p:sp>
        <p:nvSpPr>
          <p:cNvPr id="52229" name="Rectangle 7"/>
          <p:cNvSpPr/>
          <p:nvPr/>
        </p:nvSpPr>
        <p:spPr>
          <a:xfrm>
            <a:off x="792163" y="1452563"/>
            <a:ext cx="3878262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特征方程：</a:t>
            </a:r>
            <a:r>
              <a:rPr lang="en-US" altLang="zh-CN" b="1" i="1" dirty="0">
                <a:latin typeface="Times New Roman" panose="02020603050405020304" pitchFamily="18" charset="0"/>
              </a:rPr>
              <a:t>RCP</a:t>
            </a:r>
            <a:r>
              <a:rPr lang="en-US" altLang="zh-CN" b="1" dirty="0">
                <a:latin typeface="Times New Roman" panose="02020603050405020304" pitchFamily="18" charset="0"/>
              </a:rPr>
              <a:t>+1=0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2408" name="Object 8"/>
          <p:cNvGraphicFramePr>
            <a:graphicFrameLocks/>
          </p:cNvGraphicFramePr>
          <p:nvPr/>
        </p:nvGraphicFramePr>
        <p:xfrm>
          <a:off x="5076825" y="1708150"/>
          <a:ext cx="2133600" cy="928688"/>
        </p:xfrm>
        <a:graphic>
          <a:graphicData uri="http://schemas.openxmlformats.org/presentationml/2006/ole">
            <p:oleObj spid="_x0000_s68613" r:id="rId5" imgW="952560" imgH="317520" progId="Equation.3">
              <p:embed/>
            </p:oleObj>
          </a:graphicData>
        </a:graphic>
      </p:graphicFrame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381000" y="2535238"/>
            <a:ext cx="5562600" cy="533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由初始值确定积分常数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A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2411" name="Object 11"/>
          <p:cNvGraphicFramePr>
            <a:graphicFrameLocks/>
          </p:cNvGraphicFramePr>
          <p:nvPr/>
        </p:nvGraphicFramePr>
        <p:xfrm>
          <a:off x="3844925" y="3429000"/>
          <a:ext cx="1014413" cy="657225"/>
        </p:xfrm>
        <a:graphic>
          <a:graphicData uri="http://schemas.openxmlformats.org/presentationml/2006/ole">
            <p:oleObj spid="_x0000_s68612" r:id="rId6" imgW="533520" imgH="228600" progId="Equation.DSMT4">
              <p:embed/>
            </p:oleObj>
          </a:graphicData>
        </a:graphic>
      </p:graphicFrame>
      <p:graphicFrame>
        <p:nvGraphicFramePr>
          <p:cNvPr id="102412" name="Object 12" descr="40%"/>
          <p:cNvGraphicFramePr>
            <a:graphicFrameLocks/>
          </p:cNvGraphicFramePr>
          <p:nvPr/>
        </p:nvGraphicFramePr>
        <p:xfrm>
          <a:off x="1409700" y="4538663"/>
          <a:ext cx="2730500" cy="931862"/>
        </p:xfrm>
        <a:graphic>
          <a:graphicData uri="http://schemas.openxmlformats.org/presentationml/2006/ole">
            <p:oleObj spid="_x0000_s68611" r:id="rId7" imgW="1105200" imgH="393840" progId="Equation.DSMT4">
              <p:embed/>
            </p:oleObj>
          </a:graphicData>
        </a:graphic>
      </p:graphicFrame>
      <p:sp>
        <p:nvSpPr>
          <p:cNvPr id="102413" name="Text Box 13"/>
          <p:cNvSpPr txBox="1"/>
          <p:nvPr/>
        </p:nvSpPr>
        <p:spPr>
          <a:xfrm>
            <a:off x="769938" y="2012950"/>
            <a:ext cx="4487862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齐次微分方程的通解：</a:t>
            </a:r>
          </a:p>
        </p:txBody>
      </p:sp>
      <p:sp>
        <p:nvSpPr>
          <p:cNvPr id="102414" name="Rectangle 14"/>
          <p:cNvSpPr>
            <a:spLocks noChangeArrowheads="1"/>
          </p:cNvSpPr>
          <p:nvPr/>
        </p:nvSpPr>
        <p:spPr bwMode="auto">
          <a:xfrm>
            <a:off x="468313" y="5445125"/>
            <a:ext cx="8162925" cy="1039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电容电压 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从初始值按指数规律衰减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衰减的快慢由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决定。</a:t>
            </a:r>
          </a:p>
        </p:txBody>
      </p:sp>
      <p:graphicFrame>
        <p:nvGraphicFramePr>
          <p:cNvPr id="102415" name="Object 15" descr="40%"/>
          <p:cNvGraphicFramePr>
            <a:graphicFrameLocks/>
          </p:cNvGraphicFramePr>
          <p:nvPr/>
        </p:nvGraphicFramePr>
        <p:xfrm>
          <a:off x="4140200" y="4508500"/>
          <a:ext cx="3132138" cy="962025"/>
        </p:xfrm>
        <a:graphic>
          <a:graphicData uri="http://schemas.openxmlformats.org/presentationml/2006/ole">
            <p:oleObj spid="_x0000_s68610" r:id="rId8" imgW="1600560" imgH="432000" progId="Equation.DSMT4">
              <p:embed/>
            </p:oleObj>
          </a:graphicData>
        </a:graphic>
      </p:graphicFrame>
      <p:sp>
        <p:nvSpPr>
          <p:cNvPr id="102416" name="Rectangle 16"/>
          <p:cNvSpPr>
            <a:spLocks noChangeArrowheads="1"/>
          </p:cNvSpPr>
          <p:nvPr/>
        </p:nvSpPr>
        <p:spPr bwMode="auto">
          <a:xfrm>
            <a:off x="500063" y="3933825"/>
            <a:ext cx="5138738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(3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电容电压 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的变化规律</a:t>
            </a:r>
          </a:p>
        </p:txBody>
      </p:sp>
      <p:graphicFrame>
        <p:nvGraphicFramePr>
          <p:cNvPr id="102418" name="Object 18"/>
          <p:cNvGraphicFramePr>
            <a:graphicFrameLocks/>
          </p:cNvGraphicFramePr>
          <p:nvPr/>
        </p:nvGraphicFramePr>
        <p:xfrm>
          <a:off x="5257800" y="747713"/>
          <a:ext cx="2971800" cy="658812"/>
        </p:xfrm>
        <a:graphic>
          <a:graphicData uri="http://schemas.openxmlformats.org/presentationml/2006/ole">
            <p:oleObj spid="_x0000_s68609" r:id="rId9" imgW="1295640" imgH="165240" progId="Equation.3">
              <p:embed/>
            </p:oleObj>
          </a:graphicData>
        </a:graphic>
      </p:graphicFrame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811DB1-0F84-4DB3-B201-6F860844EEF9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35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54" name="Rectangle 9"/>
          <p:cNvSpPr>
            <a:spLocks noChangeArrowheads="1"/>
          </p:cNvSpPr>
          <p:nvPr/>
        </p:nvSpPr>
        <p:spPr bwMode="auto">
          <a:xfrm>
            <a:off x="374650" y="3040063"/>
            <a:ext cx="7150100" cy="533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根据换路定则，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t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= 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+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时，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u</a:t>
            </a:r>
            <a:r>
              <a:rPr kumimoji="1" lang="en-US" altLang="zh-CN" sz="28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C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(0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+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) =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U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0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，可得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0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10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0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9" grpId="0"/>
      <p:bldP spid="102413" grpId="0"/>
      <p:bldP spid="102414" grpId="0"/>
      <p:bldP spid="102416" grpId="0"/>
      <p:bldP spid="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811DB1-0F84-4DB3-B201-6F860844EEF9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36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68313" y="908050"/>
            <a:ext cx="4103687" cy="585788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2.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使用三要素法求解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0" name="Rectangle 14"/>
          <p:cNvSpPr/>
          <p:nvPr/>
        </p:nvSpPr>
        <p:spPr>
          <a:xfrm>
            <a:off x="468313" y="1627188"/>
            <a:ext cx="8162925" cy="151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换路前瞬间电路处于稳定状态，开关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</a:rPr>
              <a:t>处于位置</a:t>
            </a: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，则 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C</a:t>
            </a:r>
            <a:r>
              <a:rPr lang="en-US" altLang="zh-CN" sz="2800" b="1" dirty="0"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-</a:t>
            </a:r>
            <a:r>
              <a:rPr lang="en-US" altLang="zh-CN" sz="2800" b="1" dirty="0">
                <a:latin typeface="Times New Roman" panose="02020603050405020304" pitchFamily="18" charset="0"/>
              </a:rPr>
              <a:t>) =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S </a:t>
            </a:r>
            <a:r>
              <a:rPr lang="en-US" altLang="zh-CN" sz="2800" b="1" dirty="0">
                <a:latin typeface="Times New Roman" panose="02020603050405020304" pitchFamily="18" charset="0"/>
              </a:rPr>
              <a:t>=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800" b="1" dirty="0">
                <a:latin typeface="Times New Roman" panose="02020603050405020304" pitchFamily="18" charset="0"/>
              </a:rPr>
              <a:t>；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 </a:t>
            </a:r>
            <a:r>
              <a:rPr lang="en-US" altLang="zh-CN" sz="2800" b="1" dirty="0">
                <a:latin typeface="Times New Roman" panose="02020603050405020304" pitchFamily="18" charset="0"/>
              </a:rPr>
              <a:t>= 0</a:t>
            </a:r>
            <a:r>
              <a:rPr lang="zh-CN" altLang="en-US" sz="2800" b="1" dirty="0">
                <a:latin typeface="Times New Roman" panose="02020603050405020304" pitchFamily="18" charset="0"/>
              </a:rPr>
              <a:t>时发生换路，由换路定则知   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0</a:t>
            </a:r>
            <a:endParaRPr lang="zh-CN" altLang="en-US" sz="28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22" name="Rectangle 14"/>
          <p:cNvSpPr/>
          <p:nvPr/>
        </p:nvSpPr>
        <p:spPr>
          <a:xfrm>
            <a:off x="512763" y="3181350"/>
            <a:ext cx="8162925" cy="1039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当开关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</a:rPr>
              <a:t>处于位置</a:t>
            </a: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，且电路再次达到稳态时 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(∞) = 0</a:t>
            </a:r>
            <a:endParaRPr lang="zh-CN" altLang="en-US" sz="28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23" name="Rectangle 14"/>
          <p:cNvSpPr/>
          <p:nvPr/>
        </p:nvSpPr>
        <p:spPr>
          <a:xfrm>
            <a:off x="512763" y="4302125"/>
            <a:ext cx="8162925" cy="5667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电路时间常数   </a:t>
            </a:r>
            <a:r>
              <a:rPr lang="el-GR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τ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 = RC</a:t>
            </a:r>
            <a:endParaRPr lang="zh-CN" altLang="en-US" sz="2800" b="1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8136" name="对象 3"/>
          <p:cNvGraphicFramePr>
            <a:graphicFrameLocks/>
          </p:cNvGraphicFramePr>
          <p:nvPr/>
        </p:nvGraphicFramePr>
        <p:xfrm>
          <a:off x="1647825" y="4859338"/>
          <a:ext cx="4795838" cy="1449387"/>
        </p:xfrm>
        <a:graphic>
          <a:graphicData uri="http://schemas.openxmlformats.org/presentationml/2006/ole">
            <p:oleObj spid="_x0000_s69633" r:id="rId3" imgW="2184400" imgH="660400" progId="Equation.DSMT4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2" name="Text Box 8"/>
          <p:cNvSpPr txBox="1"/>
          <p:nvPr/>
        </p:nvSpPr>
        <p:spPr>
          <a:xfrm>
            <a:off x="457200" y="4241800"/>
            <a:ext cx="198755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电阻电压：</a:t>
            </a:r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3433" name="Object 9"/>
          <p:cNvGraphicFramePr>
            <a:graphicFrameLocks/>
          </p:cNvGraphicFramePr>
          <p:nvPr/>
        </p:nvGraphicFramePr>
        <p:xfrm>
          <a:off x="904875" y="4633913"/>
          <a:ext cx="2659063" cy="955675"/>
        </p:xfrm>
        <a:graphic>
          <a:graphicData uri="http://schemas.openxmlformats.org/presentationml/2006/ole">
            <p:oleObj spid="_x0000_s70665" r:id="rId4" imgW="1435320" imgH="393840" progId="Equation.DSMT4">
              <p:embed/>
            </p:oleObj>
          </a:graphicData>
        </a:graphic>
      </p:graphicFrame>
      <p:graphicFrame>
        <p:nvGraphicFramePr>
          <p:cNvPr id="103434" name="Object 10"/>
          <p:cNvGraphicFramePr>
            <a:graphicFrameLocks/>
          </p:cNvGraphicFramePr>
          <p:nvPr/>
        </p:nvGraphicFramePr>
        <p:xfrm>
          <a:off x="903288" y="3232150"/>
          <a:ext cx="3125787" cy="1065213"/>
        </p:xfrm>
        <a:graphic>
          <a:graphicData uri="http://schemas.openxmlformats.org/presentationml/2006/ole">
            <p:oleObj spid="_x0000_s70664" r:id="rId5" imgW="1803960" imgH="495360" progId="Equation.DSMT4">
              <p:embed/>
            </p:oleObj>
          </a:graphicData>
        </a:graphic>
      </p:graphicFrame>
      <p:sp>
        <p:nvSpPr>
          <p:cNvPr id="103435" name="Text Box 11"/>
          <p:cNvSpPr txBox="1"/>
          <p:nvPr/>
        </p:nvSpPr>
        <p:spPr>
          <a:xfrm>
            <a:off x="449263" y="2794000"/>
            <a:ext cx="16287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放电电流</a:t>
            </a:r>
          </a:p>
        </p:txBody>
      </p:sp>
      <p:graphicFrame>
        <p:nvGraphicFramePr>
          <p:cNvPr id="103436" name="Object 12"/>
          <p:cNvGraphicFramePr>
            <a:graphicFrameLocks/>
          </p:cNvGraphicFramePr>
          <p:nvPr/>
        </p:nvGraphicFramePr>
        <p:xfrm>
          <a:off x="1417638" y="1863725"/>
          <a:ext cx="2387600" cy="947738"/>
        </p:xfrm>
        <a:graphic>
          <a:graphicData uri="http://schemas.openxmlformats.org/presentationml/2006/ole">
            <p:oleObj spid="_x0000_s70663" r:id="rId6" imgW="1092600" imgH="393840" progId="Equation.DSMT4">
              <p:embed/>
            </p:oleObj>
          </a:graphicData>
        </a:graphic>
      </p:graphicFrame>
      <p:sp>
        <p:nvSpPr>
          <p:cNvPr id="103437" name="Rectangle 13"/>
          <p:cNvSpPr>
            <a:spLocks noChangeArrowheads="1"/>
          </p:cNvSpPr>
          <p:nvPr/>
        </p:nvSpPr>
        <p:spPr bwMode="auto">
          <a:xfrm>
            <a:off x="295275" y="1757363"/>
            <a:ext cx="18065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电容电压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03438" name="Freeform 14"/>
          <p:cNvSpPr/>
          <p:nvPr/>
        </p:nvSpPr>
        <p:spPr>
          <a:xfrm flipV="1">
            <a:off x="5594350" y="1603375"/>
            <a:ext cx="2473325" cy="1574800"/>
          </a:xfrm>
          <a:custGeom>
            <a:avLst/>
            <a:gdLst>
              <a:gd name="txL" fmla="*/ 0 w 1008"/>
              <a:gd name="txT" fmla="*/ 0 h 576"/>
              <a:gd name="txR" fmla="*/ 1008 w 1008"/>
              <a:gd name="txB" fmla="*/ 576 h 576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1008" h="576">
                <a:moveTo>
                  <a:pt x="0" y="576"/>
                </a:moveTo>
                <a:cubicBezTo>
                  <a:pt x="60" y="432"/>
                  <a:pt x="120" y="288"/>
                  <a:pt x="288" y="192"/>
                </a:cubicBezTo>
                <a:cubicBezTo>
                  <a:pt x="456" y="96"/>
                  <a:pt x="732" y="48"/>
                  <a:pt x="1008" y="0"/>
                </a:cubicBezTo>
              </a:path>
            </a:pathLst>
          </a:custGeom>
          <a:noFill/>
          <a:ln w="5715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439" name="Freeform 15"/>
          <p:cNvSpPr/>
          <p:nvPr/>
        </p:nvSpPr>
        <p:spPr>
          <a:xfrm>
            <a:off x="5627688" y="3163888"/>
            <a:ext cx="2286000" cy="1143000"/>
          </a:xfrm>
          <a:custGeom>
            <a:avLst/>
            <a:gdLst>
              <a:gd name="txL" fmla="*/ 0 w 1008"/>
              <a:gd name="txT" fmla="*/ 0 h 576"/>
              <a:gd name="txR" fmla="*/ 1008 w 1008"/>
              <a:gd name="txB" fmla="*/ 576 h 576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1008" h="576">
                <a:moveTo>
                  <a:pt x="0" y="576"/>
                </a:moveTo>
                <a:cubicBezTo>
                  <a:pt x="60" y="432"/>
                  <a:pt x="120" y="288"/>
                  <a:pt x="288" y="192"/>
                </a:cubicBezTo>
                <a:cubicBezTo>
                  <a:pt x="456" y="96"/>
                  <a:pt x="732" y="48"/>
                  <a:pt x="1008" y="0"/>
                </a:cubicBezTo>
              </a:path>
            </a:pathLst>
          </a:custGeom>
          <a:noFill/>
          <a:ln w="57150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7"/>
          <p:cNvGrpSpPr/>
          <p:nvPr/>
        </p:nvGrpSpPr>
        <p:grpSpPr>
          <a:xfrm>
            <a:off x="6242050" y="1674813"/>
            <a:ext cx="942975" cy="914400"/>
            <a:chOff x="4078" y="1152"/>
            <a:chExt cx="594" cy="576"/>
          </a:xfrm>
        </p:grpSpPr>
        <p:graphicFrame>
          <p:nvGraphicFramePr>
            <p:cNvPr id="54344" name="Object 18"/>
            <p:cNvGraphicFramePr>
              <a:graphicFrameLocks/>
            </p:cNvGraphicFramePr>
            <p:nvPr/>
          </p:nvGraphicFramePr>
          <p:xfrm>
            <a:off x="4270" y="1152"/>
            <a:ext cx="402" cy="483"/>
          </p:xfrm>
          <a:graphic>
            <a:graphicData uri="http://schemas.openxmlformats.org/presentationml/2006/ole">
              <p:oleObj spid="_x0000_s70662" r:id="rId7" imgW="76320" imgH="127080" progId="Equation.3">
                <p:embed/>
              </p:oleObj>
            </a:graphicData>
          </a:graphic>
        </p:graphicFrame>
        <p:sp>
          <p:nvSpPr>
            <p:cNvPr id="54345" name="Line 19"/>
            <p:cNvSpPr/>
            <p:nvPr/>
          </p:nvSpPr>
          <p:spPr>
            <a:xfrm flipH="1">
              <a:off x="4078" y="1488"/>
              <a:ext cx="240" cy="24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3" name="Group 20"/>
          <p:cNvGrpSpPr/>
          <p:nvPr/>
        </p:nvGrpSpPr>
        <p:grpSpPr>
          <a:xfrm>
            <a:off x="5881688" y="3906838"/>
            <a:ext cx="908050" cy="573087"/>
            <a:chOff x="3790" y="2588"/>
            <a:chExt cx="572" cy="361"/>
          </a:xfrm>
        </p:grpSpPr>
        <p:graphicFrame>
          <p:nvGraphicFramePr>
            <p:cNvPr id="54342" name="Object 21"/>
            <p:cNvGraphicFramePr>
              <a:graphicFrameLocks/>
            </p:cNvGraphicFramePr>
            <p:nvPr/>
          </p:nvGraphicFramePr>
          <p:xfrm>
            <a:off x="4121" y="2588"/>
            <a:ext cx="241" cy="361"/>
          </p:xfrm>
          <a:graphic>
            <a:graphicData uri="http://schemas.openxmlformats.org/presentationml/2006/ole">
              <p:oleObj spid="_x0000_s70661" r:id="rId8" imgW="38160" imgH="139680" progId="Equation.DSMT4">
                <p:embed/>
              </p:oleObj>
            </a:graphicData>
          </a:graphic>
        </p:graphicFrame>
        <p:sp>
          <p:nvSpPr>
            <p:cNvPr id="54343" name="Line 22"/>
            <p:cNvSpPr/>
            <p:nvPr/>
          </p:nvSpPr>
          <p:spPr>
            <a:xfrm flipH="1" flipV="1">
              <a:off x="3790" y="2588"/>
              <a:ext cx="336" cy="144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4" name="Group 23"/>
          <p:cNvGrpSpPr/>
          <p:nvPr/>
        </p:nvGrpSpPr>
        <p:grpSpPr>
          <a:xfrm>
            <a:off x="7146925" y="1890713"/>
            <a:ext cx="1036638" cy="1044575"/>
            <a:chOff x="4284" y="1870"/>
            <a:chExt cx="653" cy="658"/>
          </a:xfrm>
        </p:grpSpPr>
        <p:graphicFrame>
          <p:nvGraphicFramePr>
            <p:cNvPr id="54340" name="Object 24"/>
            <p:cNvGraphicFramePr>
              <a:graphicFrameLocks/>
            </p:cNvGraphicFramePr>
            <p:nvPr/>
          </p:nvGraphicFramePr>
          <p:xfrm>
            <a:off x="4441" y="1870"/>
            <a:ext cx="496" cy="426"/>
          </p:xfrm>
          <a:graphic>
            <a:graphicData uri="http://schemas.openxmlformats.org/presentationml/2006/ole">
              <p:oleObj spid="_x0000_s70660" r:id="rId9" imgW="190440" imgH="139680" progId="Equation.DSMT4">
                <p:embed/>
              </p:oleObj>
            </a:graphicData>
          </a:graphic>
        </p:graphicFrame>
        <p:sp>
          <p:nvSpPr>
            <p:cNvPr id="54341" name="Line 25"/>
            <p:cNvSpPr/>
            <p:nvPr/>
          </p:nvSpPr>
          <p:spPr>
            <a:xfrm flipH="1">
              <a:off x="4284" y="2224"/>
              <a:ext cx="274" cy="304"/>
            </a:xfrm>
            <a:prstGeom prst="line">
              <a:avLst/>
            </a:prstGeom>
            <a:ln w="28575" cap="flat" cmpd="sng">
              <a:solidFill>
                <a:srgbClr val="0066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03450" name="Rectangle 26"/>
          <p:cNvSpPr>
            <a:spLocks noChangeArrowheads="1"/>
          </p:cNvSpPr>
          <p:nvPr/>
        </p:nvSpPr>
        <p:spPr bwMode="auto">
          <a:xfrm>
            <a:off x="468313" y="1052513"/>
            <a:ext cx="4151313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各电流及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电压的变化规律</a:t>
            </a:r>
          </a:p>
        </p:txBody>
      </p:sp>
      <p:pic>
        <p:nvPicPr>
          <p:cNvPr id="103451" name="Picture 27" descr="AG00408_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4988" y="5445125"/>
            <a:ext cx="989012" cy="9906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Group 28"/>
          <p:cNvGrpSpPr/>
          <p:nvPr/>
        </p:nvGrpSpPr>
        <p:grpSpPr>
          <a:xfrm>
            <a:off x="523875" y="6000750"/>
            <a:ext cx="6105525" cy="171450"/>
            <a:chOff x="144" y="3744"/>
            <a:chExt cx="3846" cy="108"/>
          </a:xfrm>
        </p:grpSpPr>
        <p:pic>
          <p:nvPicPr>
            <p:cNvPr id="54299" name="Picture 29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8" y="3744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00" name="Picture 30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00" y="3744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01" name="Picture 31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96" y="3744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02" name="Picture 32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86" y="3744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54303" name="Group 33"/>
            <p:cNvGrpSpPr/>
            <p:nvPr/>
          </p:nvGrpSpPr>
          <p:grpSpPr>
            <a:xfrm>
              <a:off x="144" y="3744"/>
              <a:ext cx="876" cy="108"/>
              <a:chOff x="858" y="672"/>
              <a:chExt cx="876" cy="108"/>
            </a:xfrm>
          </p:grpSpPr>
          <p:pic>
            <p:nvPicPr>
              <p:cNvPr id="54331" name="Picture 34" descr="Green and Black Diamond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4332" name="Picture 35" descr="Green and Black Diamond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4333" name="Picture 36" descr="Green and Black Diamond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4334" name="Picture 37" descr="Green and Black Diamond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4335" name="Picture 38" descr="Green and Black Diamond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4336" name="Picture 39" descr="Green and Black Diamond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4337" name="Picture 40" descr="Green and Black Diamond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4338" name="Picture 41" descr="Green and Black Diamond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2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4339" name="Picture 42" descr="Green and Black Diamond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54304" name="Picture 43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8" y="3744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05" name="Picture 44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88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06" name="Picture 45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07" name="Picture 46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7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08" name="Picture 47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6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09" name="Picture 48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7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10" name="Picture 49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6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11" name="Picture 50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6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12" name="Picture 51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50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13" name="Picture 52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5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14" name="Picture 53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48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15" name="Picture 54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38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16" name="Picture 55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40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17" name="Picture 56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26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18" name="Picture 57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28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19" name="Picture 58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2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20" name="Picture 59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1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21" name="Picture 60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22" name="Picture 61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36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23" name="Picture 62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6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24" name="Picture 63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1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25" name="Picture 64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0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26" name="Picture 65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27" name="Picture 66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00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28" name="Picture 67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90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29" name="Picture 68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9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330" name="Picture 69" descr="Green and Black Diamon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88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" name="Group 70"/>
          <p:cNvGrpSpPr/>
          <p:nvPr/>
        </p:nvGrpSpPr>
        <p:grpSpPr>
          <a:xfrm>
            <a:off x="5222875" y="1258888"/>
            <a:ext cx="3452813" cy="3683000"/>
            <a:chOff x="3393" y="864"/>
            <a:chExt cx="2175" cy="2320"/>
          </a:xfrm>
        </p:grpSpPr>
        <p:grpSp>
          <p:nvGrpSpPr>
            <p:cNvPr id="54294" name="Group 71"/>
            <p:cNvGrpSpPr/>
            <p:nvPr/>
          </p:nvGrpSpPr>
          <p:grpSpPr>
            <a:xfrm>
              <a:off x="3646" y="864"/>
              <a:ext cx="1922" cy="2320"/>
              <a:chOff x="3600" y="864"/>
              <a:chExt cx="1922" cy="2320"/>
            </a:xfrm>
          </p:grpSpPr>
          <p:sp>
            <p:nvSpPr>
              <p:cNvPr id="54296" name="Rectangle 72"/>
              <p:cNvSpPr/>
              <p:nvPr/>
            </p:nvSpPr>
            <p:spPr>
              <a:xfrm>
                <a:off x="5305" y="2080"/>
                <a:ext cx="217" cy="32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90488" tIns="44450" rIns="90488" bIns="4445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76200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t</a:t>
                </a:r>
                <a:endPara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297" name="Line 73"/>
              <p:cNvSpPr/>
              <p:nvPr/>
            </p:nvSpPr>
            <p:spPr>
              <a:xfrm flipV="1">
                <a:off x="3619" y="2080"/>
                <a:ext cx="1878" cy="3"/>
              </a:xfrm>
              <a:prstGeom prst="line">
                <a:avLst/>
              </a:prstGeom>
              <a:ln w="508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4298" name="Line 74"/>
              <p:cNvSpPr/>
              <p:nvPr/>
            </p:nvSpPr>
            <p:spPr>
              <a:xfrm flipV="1">
                <a:off x="3600" y="864"/>
                <a:ext cx="0" cy="2320"/>
              </a:xfrm>
              <a:prstGeom prst="line">
                <a:avLst/>
              </a:prstGeom>
              <a:ln w="508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54295" name="Text Box 75"/>
            <p:cNvSpPr txBox="1"/>
            <p:nvPr/>
          </p:nvSpPr>
          <p:spPr>
            <a:xfrm>
              <a:off x="3393" y="1920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6" name="日期占位符 5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66497A-DE07-4128-829F-13A656CB720A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37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aphicFrame>
        <p:nvGraphicFramePr>
          <p:cNvPr id="49171" name="对象 7"/>
          <p:cNvGraphicFramePr>
            <a:graphicFrameLocks/>
          </p:cNvGraphicFramePr>
          <p:nvPr/>
        </p:nvGraphicFramePr>
        <p:xfrm>
          <a:off x="5151438" y="1412875"/>
          <a:ext cx="428625" cy="481013"/>
        </p:xfrm>
        <a:graphic>
          <a:graphicData uri="http://schemas.openxmlformats.org/presentationml/2006/ole">
            <p:oleObj spid="_x0000_s70659" r:id="rId12" imgW="203112" imgH="228501" progId="Equation.DSMT4">
              <p:embed/>
            </p:oleObj>
          </a:graphicData>
        </a:graphic>
      </p:graphicFrame>
      <p:graphicFrame>
        <p:nvGraphicFramePr>
          <p:cNvPr id="49172" name="对象 9"/>
          <p:cNvGraphicFramePr>
            <a:graphicFrameLocks/>
          </p:cNvGraphicFramePr>
          <p:nvPr/>
        </p:nvGraphicFramePr>
        <p:xfrm>
          <a:off x="4941888" y="3921125"/>
          <a:ext cx="638175" cy="803275"/>
        </p:xfrm>
        <a:graphic>
          <a:graphicData uri="http://schemas.openxmlformats.org/presentationml/2006/ole">
            <p:oleObj spid="_x0000_s70658" r:id="rId13" imgW="342751" imgH="431613" progId="Equation.DSMT4">
              <p:embed/>
            </p:oleObj>
          </a:graphicData>
        </a:graphic>
      </p:graphicFrame>
      <p:graphicFrame>
        <p:nvGraphicFramePr>
          <p:cNvPr id="49173" name="对象 10"/>
          <p:cNvGraphicFramePr>
            <a:graphicFrameLocks/>
          </p:cNvGraphicFramePr>
          <p:nvPr/>
        </p:nvGraphicFramePr>
        <p:xfrm>
          <a:off x="5734050" y="1035050"/>
          <a:ext cx="1285875" cy="593725"/>
        </p:xfrm>
        <a:graphic>
          <a:graphicData uri="http://schemas.openxmlformats.org/presentationml/2006/ole">
            <p:oleObj spid="_x0000_s70657" r:id="rId14" imgW="495085" imgH="228501" progId="Equation.DSMT4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9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9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9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10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10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3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2" grpId="0"/>
      <p:bldP spid="103435" grpId="0"/>
      <p:bldP spid="1034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238" y="620713"/>
            <a:ext cx="2667000" cy="606425"/>
          </a:xfrm>
          <a:ln>
            <a:miter lim="800000"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时间常数</a:t>
            </a:r>
          </a:p>
        </p:txBody>
      </p:sp>
      <p:sp>
        <p:nvSpPr>
          <p:cNvPr id="104451" name="Text Box 3"/>
          <p:cNvSpPr txBox="1"/>
          <p:nvPr/>
        </p:nvSpPr>
        <p:spPr>
          <a:xfrm>
            <a:off x="468313" y="3151188"/>
            <a:ext cx="3200400" cy="5667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(2)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物理意义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912813" y="1219200"/>
            <a:ext cx="2540000" cy="523875"/>
            <a:chOff x="575" y="672"/>
            <a:chExt cx="1600" cy="330"/>
          </a:xfrm>
        </p:grpSpPr>
        <p:graphicFrame>
          <p:nvGraphicFramePr>
            <p:cNvPr id="55366" name="Object 5" descr="40%"/>
            <p:cNvGraphicFramePr>
              <a:graphicFrameLocks/>
            </p:cNvGraphicFramePr>
            <p:nvPr/>
          </p:nvGraphicFramePr>
          <p:xfrm>
            <a:off x="1056" y="696"/>
            <a:ext cx="1119" cy="303"/>
          </p:xfrm>
          <a:graphic>
            <a:graphicData uri="http://schemas.openxmlformats.org/presentationml/2006/ole">
              <p:oleObj spid="_x0000_s71689" r:id="rId3" imgW="546120" imgH="88920" progId="Equation.3">
                <p:embed/>
              </p:oleObj>
            </a:graphicData>
          </a:graphic>
        </p:graphicFrame>
        <p:sp>
          <p:nvSpPr>
            <p:cNvPr id="55367" name="Text Box 6"/>
            <p:cNvSpPr txBox="1"/>
            <p:nvPr/>
          </p:nvSpPr>
          <p:spPr>
            <a:xfrm>
              <a:off x="575" y="672"/>
              <a:ext cx="41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令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:</a:t>
              </a:r>
            </a:p>
          </p:txBody>
        </p:sp>
      </p:grpSp>
      <p:sp>
        <p:nvSpPr>
          <p:cNvPr id="104455" name="Text Box 7"/>
          <p:cNvSpPr txBox="1">
            <a:spLocks noChangeArrowheads="1"/>
          </p:cNvSpPr>
          <p:nvPr/>
        </p:nvSpPr>
        <p:spPr bwMode="auto">
          <a:xfrm>
            <a:off x="4302125" y="1203325"/>
            <a:ext cx="12541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单位</a:t>
            </a:r>
            <a:r>
              <a:rPr kumimoji="1" lang="en-US" altLang="zh-CN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 s</a:t>
            </a:r>
          </a:p>
        </p:txBody>
      </p:sp>
      <p:sp>
        <p:nvSpPr>
          <p:cNvPr id="104456" name="Text Box 8"/>
          <p:cNvSpPr txBox="1"/>
          <p:nvPr/>
        </p:nvSpPr>
        <p:spPr>
          <a:xfrm>
            <a:off x="468313" y="2024063"/>
            <a:ext cx="141605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(1)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量纲</a:t>
            </a:r>
          </a:p>
        </p:txBody>
      </p:sp>
      <p:graphicFrame>
        <p:nvGraphicFramePr>
          <p:cNvPr id="104457" name="Object 9"/>
          <p:cNvGraphicFramePr>
            <a:graphicFrameLocks/>
          </p:cNvGraphicFramePr>
          <p:nvPr/>
        </p:nvGraphicFramePr>
        <p:xfrm>
          <a:off x="2190750" y="1798638"/>
          <a:ext cx="2009775" cy="981075"/>
        </p:xfrm>
        <a:graphic>
          <a:graphicData uri="http://schemas.openxmlformats.org/presentationml/2006/ole">
            <p:oleObj spid="_x0000_s71688" r:id="rId4" imgW="723960" imgH="343080" progId="Equation.3">
              <p:embed/>
            </p:oleObj>
          </a:graphicData>
        </a:graphic>
      </p:graphicFrame>
      <p:grpSp>
        <p:nvGrpSpPr>
          <p:cNvPr id="3" name="Group 10"/>
          <p:cNvGrpSpPr/>
          <p:nvPr/>
        </p:nvGrpSpPr>
        <p:grpSpPr>
          <a:xfrm>
            <a:off x="900113" y="4237038"/>
            <a:ext cx="5183187" cy="644525"/>
            <a:chOff x="567" y="2573"/>
            <a:chExt cx="3265" cy="406"/>
          </a:xfrm>
        </p:grpSpPr>
        <p:graphicFrame>
          <p:nvGraphicFramePr>
            <p:cNvPr id="55362" name="Object 11"/>
            <p:cNvGraphicFramePr>
              <a:graphicFrameLocks/>
            </p:cNvGraphicFramePr>
            <p:nvPr/>
          </p:nvGraphicFramePr>
          <p:xfrm>
            <a:off x="1675" y="2573"/>
            <a:ext cx="2157" cy="406"/>
          </p:xfrm>
          <a:graphic>
            <a:graphicData uri="http://schemas.openxmlformats.org/presentationml/2006/ole">
              <p:oleObj spid="_x0000_s71687" r:id="rId5" imgW="1765800" imgH="241200" progId="Equation.DSMT4">
                <p:embed/>
              </p:oleObj>
            </a:graphicData>
          </a:graphic>
        </p:graphicFrame>
        <p:grpSp>
          <p:nvGrpSpPr>
            <p:cNvPr id="55363" name="Group 12"/>
            <p:cNvGrpSpPr/>
            <p:nvPr/>
          </p:nvGrpSpPr>
          <p:grpSpPr>
            <a:xfrm>
              <a:off x="567" y="2573"/>
              <a:ext cx="1136" cy="368"/>
              <a:chOff x="567" y="2592"/>
              <a:chExt cx="1136" cy="368"/>
            </a:xfrm>
          </p:grpSpPr>
          <p:graphicFrame>
            <p:nvGraphicFramePr>
              <p:cNvPr id="55364" name="Object 13"/>
              <p:cNvGraphicFramePr>
                <a:graphicFrameLocks/>
              </p:cNvGraphicFramePr>
              <p:nvPr/>
            </p:nvGraphicFramePr>
            <p:xfrm>
              <a:off x="835" y="2592"/>
              <a:ext cx="557" cy="319"/>
            </p:xfrm>
            <a:graphic>
              <a:graphicData uri="http://schemas.openxmlformats.org/presentationml/2006/ole">
                <p:oleObj spid="_x0000_s71686" r:id="rId6" imgW="266760" imgH="38160" progId="Equation.3">
                  <p:embed/>
                </p:oleObj>
              </a:graphicData>
            </a:graphic>
          </p:graphicFrame>
          <p:sp>
            <p:nvSpPr>
              <p:cNvPr id="55365" name="Text Box 14"/>
              <p:cNvSpPr txBox="1"/>
              <p:nvPr/>
            </p:nvSpPr>
            <p:spPr>
              <a:xfrm>
                <a:off x="567" y="2630"/>
                <a:ext cx="1136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当</a:t>
                </a:r>
                <a:r>
                  <a:rPr lang="zh-CN" altLang="en-US" sz="28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          </a:t>
                </a:r>
                <a:r>
                  <a:rPr lang="zh-CN" altLang="en-US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时</a:t>
                </a:r>
              </a:p>
            </p:txBody>
          </p:sp>
        </p:grpSp>
      </p:grpSp>
      <p:graphicFrame>
        <p:nvGraphicFramePr>
          <p:cNvPr id="104463" name="Object 15"/>
          <p:cNvGraphicFramePr>
            <a:graphicFrameLocks/>
          </p:cNvGraphicFramePr>
          <p:nvPr/>
        </p:nvGraphicFramePr>
        <p:xfrm>
          <a:off x="2085975" y="3284538"/>
          <a:ext cx="2486025" cy="917575"/>
        </p:xfrm>
        <a:graphic>
          <a:graphicData uri="http://schemas.openxmlformats.org/presentationml/2006/ole">
            <p:oleObj spid="_x0000_s71685" r:id="rId7" imgW="1295640" imgH="393840" progId="Equation.DSMT4">
              <p:embed/>
            </p:oleObj>
          </a:graphicData>
        </a:graphic>
      </p:graphicFrame>
      <p:sp>
        <p:nvSpPr>
          <p:cNvPr id="104464" name="Rectangle 16"/>
          <p:cNvSpPr>
            <a:spLocks noChangeArrowheads="1"/>
          </p:cNvSpPr>
          <p:nvPr/>
        </p:nvSpPr>
        <p:spPr bwMode="auto">
          <a:xfrm>
            <a:off x="914400" y="2809875"/>
            <a:ext cx="716280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时间常数 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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决定电路暂态过程变化的快慢</a:t>
            </a:r>
          </a:p>
        </p:txBody>
      </p:sp>
      <p:sp>
        <p:nvSpPr>
          <p:cNvPr id="55307" name="Text Box 17"/>
          <p:cNvSpPr txBox="1"/>
          <p:nvPr/>
        </p:nvSpPr>
        <p:spPr>
          <a:xfrm>
            <a:off x="441325" y="5100638"/>
            <a:ext cx="18415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endParaRPr lang="zh-CN" altLang="zh-CN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Group 18"/>
          <p:cNvGrpSpPr/>
          <p:nvPr/>
        </p:nvGrpSpPr>
        <p:grpSpPr>
          <a:xfrm>
            <a:off x="533400" y="4851400"/>
            <a:ext cx="8142288" cy="1020763"/>
            <a:chOff x="336" y="2960"/>
            <a:chExt cx="5129" cy="643"/>
          </a:xfrm>
        </p:grpSpPr>
        <p:graphicFrame>
          <p:nvGraphicFramePr>
            <p:cNvPr id="55353" name="Object 19"/>
            <p:cNvGraphicFramePr>
              <a:graphicFrameLocks/>
            </p:cNvGraphicFramePr>
            <p:nvPr/>
          </p:nvGraphicFramePr>
          <p:xfrm>
            <a:off x="4707" y="2971"/>
            <a:ext cx="758" cy="312"/>
          </p:xfrm>
          <a:graphic>
            <a:graphicData uri="http://schemas.openxmlformats.org/presentationml/2006/ole">
              <p:oleObj spid="_x0000_s71684" r:id="rId8" imgW="495360" imgH="165240" progId="Equation.DSMT4">
                <p:embed/>
              </p:oleObj>
            </a:graphicData>
          </a:graphic>
        </p:graphicFrame>
        <p:grpSp>
          <p:nvGrpSpPr>
            <p:cNvPr id="55354" name="Group 20"/>
            <p:cNvGrpSpPr/>
            <p:nvPr/>
          </p:nvGrpSpPr>
          <p:grpSpPr>
            <a:xfrm>
              <a:off x="336" y="2960"/>
              <a:ext cx="4441" cy="411"/>
              <a:chOff x="336" y="2942"/>
              <a:chExt cx="4441" cy="411"/>
            </a:xfrm>
          </p:grpSpPr>
          <p:graphicFrame>
            <p:nvGraphicFramePr>
              <p:cNvPr id="55356" name="Object 21"/>
              <p:cNvGraphicFramePr>
                <a:graphicFrameLocks/>
              </p:cNvGraphicFramePr>
              <p:nvPr/>
            </p:nvGraphicFramePr>
            <p:xfrm>
              <a:off x="336" y="3017"/>
              <a:ext cx="305" cy="336"/>
            </p:xfrm>
            <a:graphic>
              <a:graphicData uri="http://schemas.openxmlformats.org/presentationml/2006/ole">
                <p:oleObj spid="_x0000_s71683" r:id="rId9" imgW="63360" imgH="38160" progId="Equation.3">
                  <p:embed/>
                </p:oleObj>
              </a:graphicData>
            </a:graphic>
          </p:graphicFrame>
          <p:graphicFrame>
            <p:nvGraphicFramePr>
              <p:cNvPr id="55357" name="Object 22"/>
              <p:cNvGraphicFramePr>
                <a:graphicFrameLocks/>
              </p:cNvGraphicFramePr>
              <p:nvPr/>
            </p:nvGraphicFramePr>
            <p:xfrm>
              <a:off x="1505" y="2998"/>
              <a:ext cx="196" cy="259"/>
            </p:xfrm>
            <a:graphic>
              <a:graphicData uri="http://schemas.openxmlformats.org/presentationml/2006/ole">
                <p:oleObj spid="_x0000_s71682" r:id="rId10" imgW="0" imgH="25560" progId="Equation.3">
                  <p:embed/>
                </p:oleObj>
              </a:graphicData>
            </a:graphic>
          </p:graphicFrame>
          <p:sp>
            <p:nvSpPr>
              <p:cNvPr id="55358" name="Text Box 23"/>
              <p:cNvSpPr txBox="1"/>
              <p:nvPr/>
            </p:nvSpPr>
            <p:spPr>
              <a:xfrm>
                <a:off x="540" y="2944"/>
                <a:ext cx="1025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时间常数</a:t>
                </a:r>
              </a:p>
            </p:txBody>
          </p:sp>
          <p:sp>
            <p:nvSpPr>
              <p:cNvPr id="55359" name="Text Box 24"/>
              <p:cNvSpPr txBox="1"/>
              <p:nvPr/>
            </p:nvSpPr>
            <p:spPr>
              <a:xfrm>
                <a:off x="1645" y="2944"/>
                <a:ext cx="1025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等于电压</a:t>
                </a:r>
              </a:p>
            </p:txBody>
          </p:sp>
          <p:graphicFrame>
            <p:nvGraphicFramePr>
              <p:cNvPr id="55360" name="Object 25"/>
              <p:cNvGraphicFramePr>
                <a:graphicFrameLocks/>
              </p:cNvGraphicFramePr>
              <p:nvPr/>
            </p:nvGraphicFramePr>
            <p:xfrm>
              <a:off x="2609" y="2942"/>
              <a:ext cx="306" cy="363"/>
            </p:xfrm>
            <a:graphic>
              <a:graphicData uri="http://schemas.openxmlformats.org/presentationml/2006/ole">
                <p:oleObj spid="_x0000_s71681" r:id="rId11" imgW="88920" imgH="127080" progId="Equation.3">
                  <p:embed/>
                </p:oleObj>
              </a:graphicData>
            </a:graphic>
          </p:graphicFrame>
          <p:sp>
            <p:nvSpPr>
              <p:cNvPr id="55361" name="Text Box 26"/>
              <p:cNvSpPr txBox="1"/>
              <p:nvPr/>
            </p:nvSpPr>
            <p:spPr>
              <a:xfrm>
                <a:off x="2774" y="2944"/>
                <a:ext cx="2003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衰减到初始值</a:t>
                </a:r>
                <a:r>
                  <a:rPr lang="en-US" altLang="zh-CN" sz="28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</a:t>
                </a:r>
                <a:r>
                  <a:rPr lang="en-US" altLang="zh-CN" sz="28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的</a:t>
                </a:r>
              </a:p>
            </p:txBody>
          </p:sp>
        </p:grpSp>
        <p:sp>
          <p:nvSpPr>
            <p:cNvPr id="55355" name="Text Box 27"/>
            <p:cNvSpPr txBox="1"/>
            <p:nvPr/>
          </p:nvSpPr>
          <p:spPr>
            <a:xfrm>
              <a:off x="540" y="3273"/>
              <a:ext cx="148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所需的时间。</a:t>
              </a:r>
            </a:p>
          </p:txBody>
        </p:sp>
      </p:grpSp>
      <p:grpSp>
        <p:nvGrpSpPr>
          <p:cNvPr id="55309" name="Group 28"/>
          <p:cNvGrpSpPr/>
          <p:nvPr/>
        </p:nvGrpSpPr>
        <p:grpSpPr>
          <a:xfrm>
            <a:off x="228600" y="6000750"/>
            <a:ext cx="6105525" cy="171450"/>
            <a:chOff x="144" y="3744"/>
            <a:chExt cx="3846" cy="108"/>
          </a:xfrm>
        </p:grpSpPr>
        <p:pic>
          <p:nvPicPr>
            <p:cNvPr id="55312" name="Picture 29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98" y="3744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13" name="Picture 30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00" y="3744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14" name="Picture 31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6" y="3744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15" name="Picture 32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6" y="3744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55316" name="Group 33"/>
            <p:cNvGrpSpPr/>
            <p:nvPr/>
          </p:nvGrpSpPr>
          <p:grpSpPr>
            <a:xfrm>
              <a:off x="144" y="3744"/>
              <a:ext cx="876" cy="108"/>
              <a:chOff x="858" y="672"/>
              <a:chExt cx="876" cy="108"/>
            </a:xfrm>
          </p:grpSpPr>
          <p:pic>
            <p:nvPicPr>
              <p:cNvPr id="55344" name="Picture 34" descr="Green and Black Diamond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5345" name="Picture 35" descr="Green and Black Diamond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5346" name="Picture 36" descr="Green and Black Diamond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0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5347" name="Picture 37" descr="Green and Black Diamond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5348" name="Picture 38" descr="Green and Black Diamond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8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5349" name="Picture 39" descr="Green and Black Diamond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5350" name="Picture 40" descr="Green and Black Diamond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4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5351" name="Picture 41" descr="Green and Black Diamond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2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5352" name="Picture 42" descr="Green and Black Diamond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46" y="672"/>
                <a:ext cx="108" cy="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55317" name="Picture 43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8" y="3744"/>
              <a:ext cx="108" cy="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18" name="Picture 44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88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19" name="Picture 45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8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20" name="Picture 46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7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21" name="Picture 47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76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22" name="Picture 48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7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23" name="Picture 49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6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24" name="Picture 50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6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25" name="Picture 51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50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26" name="Picture 52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5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27" name="Picture 53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48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28" name="Picture 54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38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29" name="Picture 55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40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30" name="Picture 56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26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31" name="Picture 57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28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32" name="Picture 58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2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33" name="Picture 59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1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34" name="Picture 60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60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35" name="Picture 61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36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36" name="Picture 62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16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37" name="Picture 63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1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38" name="Picture 64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0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39" name="Picture 65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04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40" name="Picture 66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00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41" name="Picture 67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0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42" name="Picture 68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92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5343" name="Picture 69" descr="Green and Black Diamon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88" y="3744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F2469C2-79B8-4110-9510-E9DB446712EA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38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/>
      <p:bldP spid="104455" grpId="0"/>
      <p:bldP spid="104456" grpId="0"/>
      <p:bldP spid="1044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650" y="3733800"/>
            <a:ext cx="4502150" cy="523875"/>
            <a:chOff x="423" y="2016"/>
            <a:chExt cx="2985" cy="330"/>
          </a:xfrm>
        </p:grpSpPr>
        <p:sp>
          <p:nvSpPr>
            <p:cNvPr id="56359" name="Text Box 3"/>
            <p:cNvSpPr txBox="1"/>
            <p:nvPr/>
          </p:nvSpPr>
          <p:spPr>
            <a:xfrm>
              <a:off x="423" y="2016"/>
              <a:ext cx="91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0.368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6360" name="Line 4"/>
            <p:cNvSpPr/>
            <p:nvPr/>
          </p:nvSpPr>
          <p:spPr>
            <a:xfrm flipV="1">
              <a:off x="1275" y="2207"/>
              <a:ext cx="2133" cy="1"/>
            </a:xfrm>
            <a:prstGeom prst="line">
              <a:avLst/>
            </a:prstGeom>
            <a:ln w="38100" cap="flat" cmpd="sng">
              <a:solidFill>
                <a:srgbClr val="006600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3" name="Group 5"/>
          <p:cNvGrpSpPr/>
          <p:nvPr/>
        </p:nvGrpSpPr>
        <p:grpSpPr>
          <a:xfrm>
            <a:off x="3276600" y="4038600"/>
            <a:ext cx="452438" cy="1092200"/>
            <a:chOff x="2097" y="2448"/>
            <a:chExt cx="285" cy="688"/>
          </a:xfrm>
        </p:grpSpPr>
        <p:graphicFrame>
          <p:nvGraphicFramePr>
            <p:cNvPr id="56357" name="Object 6"/>
            <p:cNvGraphicFramePr>
              <a:graphicFrameLocks/>
            </p:cNvGraphicFramePr>
            <p:nvPr/>
          </p:nvGraphicFramePr>
          <p:xfrm>
            <a:off x="2097" y="2745"/>
            <a:ext cx="285" cy="391"/>
          </p:xfrm>
          <a:graphic>
            <a:graphicData uri="http://schemas.openxmlformats.org/presentationml/2006/ole">
              <p:oleObj spid="_x0000_s72713" r:id="rId3" imgW="38160" imgH="114480" progId="Equation.3">
                <p:embed/>
              </p:oleObj>
            </a:graphicData>
          </a:graphic>
        </p:graphicFrame>
        <p:sp>
          <p:nvSpPr>
            <p:cNvPr id="56358" name="Line 7"/>
            <p:cNvSpPr/>
            <p:nvPr/>
          </p:nvSpPr>
          <p:spPr>
            <a:xfrm>
              <a:off x="2203" y="2448"/>
              <a:ext cx="0" cy="375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4" name="Group 8"/>
          <p:cNvGrpSpPr/>
          <p:nvPr/>
        </p:nvGrpSpPr>
        <p:grpSpPr>
          <a:xfrm>
            <a:off x="3886200" y="4033838"/>
            <a:ext cx="473075" cy="1147762"/>
            <a:chOff x="2448" y="2445"/>
            <a:chExt cx="298" cy="723"/>
          </a:xfrm>
        </p:grpSpPr>
        <p:sp>
          <p:nvSpPr>
            <p:cNvPr id="56355" name="Line 9"/>
            <p:cNvSpPr/>
            <p:nvPr/>
          </p:nvSpPr>
          <p:spPr>
            <a:xfrm flipH="1">
              <a:off x="2544" y="2445"/>
              <a:ext cx="0" cy="444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56356" name="Object 10"/>
            <p:cNvGraphicFramePr>
              <a:graphicFrameLocks/>
            </p:cNvGraphicFramePr>
            <p:nvPr/>
          </p:nvGraphicFramePr>
          <p:xfrm>
            <a:off x="2448" y="2747"/>
            <a:ext cx="298" cy="421"/>
          </p:xfrm>
          <a:graphic>
            <a:graphicData uri="http://schemas.openxmlformats.org/presentationml/2006/ole">
              <p:oleObj spid="_x0000_s72712" r:id="rId4" imgW="38160" imgH="127080" progId="Equation.3">
                <p:embed/>
              </p:oleObj>
            </a:graphicData>
          </a:graphic>
        </p:graphicFrame>
      </p:grpSp>
      <p:sp>
        <p:nvSpPr>
          <p:cNvPr id="105483" name="Freeform 11"/>
          <p:cNvSpPr/>
          <p:nvPr/>
        </p:nvSpPr>
        <p:spPr>
          <a:xfrm flipV="1">
            <a:off x="2057400" y="2362200"/>
            <a:ext cx="3124200" cy="1828800"/>
          </a:xfrm>
          <a:custGeom>
            <a:avLst/>
            <a:gdLst>
              <a:gd name="txL" fmla="*/ 0 w 2640"/>
              <a:gd name="txT" fmla="*/ 0 h 1536"/>
              <a:gd name="txR" fmla="*/ 2640 w 2640"/>
              <a:gd name="txB" fmla="*/ 1536 h 1536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640" h="1536">
                <a:moveTo>
                  <a:pt x="0" y="1536"/>
                </a:moveTo>
                <a:cubicBezTo>
                  <a:pt x="308" y="1088"/>
                  <a:pt x="616" y="640"/>
                  <a:pt x="1056" y="384"/>
                </a:cubicBezTo>
                <a:cubicBezTo>
                  <a:pt x="1496" y="128"/>
                  <a:pt x="2068" y="64"/>
                  <a:pt x="2640" y="0"/>
                </a:cubicBezTo>
              </a:path>
            </a:pathLst>
          </a:custGeom>
          <a:noFill/>
          <a:ln w="57150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484" name="Freeform 12"/>
          <p:cNvSpPr/>
          <p:nvPr/>
        </p:nvSpPr>
        <p:spPr>
          <a:xfrm flipV="1">
            <a:off x="2057400" y="2413000"/>
            <a:ext cx="2971800" cy="2006600"/>
          </a:xfrm>
          <a:custGeom>
            <a:avLst/>
            <a:gdLst>
              <a:gd name="txL" fmla="*/ 0 w 2640"/>
              <a:gd name="txT" fmla="*/ 0 h 1536"/>
              <a:gd name="txR" fmla="*/ 2640 w 2640"/>
              <a:gd name="txB" fmla="*/ 1536 h 1536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640" h="1536">
                <a:moveTo>
                  <a:pt x="0" y="1536"/>
                </a:moveTo>
                <a:cubicBezTo>
                  <a:pt x="308" y="1088"/>
                  <a:pt x="616" y="640"/>
                  <a:pt x="1056" y="384"/>
                </a:cubicBezTo>
                <a:cubicBezTo>
                  <a:pt x="1496" y="128"/>
                  <a:pt x="2068" y="64"/>
                  <a:pt x="2640" y="0"/>
                </a:cubicBezTo>
              </a:path>
            </a:pathLst>
          </a:cu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13"/>
          <p:cNvGrpSpPr/>
          <p:nvPr/>
        </p:nvGrpSpPr>
        <p:grpSpPr>
          <a:xfrm>
            <a:off x="533400" y="5105400"/>
            <a:ext cx="7761288" cy="1074738"/>
            <a:chOff x="487" y="3168"/>
            <a:chExt cx="4889" cy="677"/>
          </a:xfrm>
        </p:grpSpPr>
        <p:sp>
          <p:nvSpPr>
            <p:cNvPr id="105486" name="Text Box 14"/>
            <p:cNvSpPr txBox="1">
              <a:spLocks noChangeArrowheads="1"/>
            </p:cNvSpPr>
            <p:nvPr/>
          </p:nvSpPr>
          <p:spPr bwMode="auto">
            <a:xfrm>
              <a:off x="487" y="3244"/>
              <a:ext cx="4889" cy="60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        </a:t>
              </a:r>
              <a:r>
                <a:rPr kumimoji="1" lang="zh-CN" altLang="en-US" sz="28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越大，曲线变化越慢，    达到稳态所需要的时间越长。</a:t>
              </a:r>
              <a:endParaRPr kumimoji="1" lang="zh-CN" altLang="en-US" sz="28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6353" name="Object 15"/>
            <p:cNvGraphicFramePr>
              <a:graphicFrameLocks/>
            </p:cNvGraphicFramePr>
            <p:nvPr/>
          </p:nvGraphicFramePr>
          <p:xfrm>
            <a:off x="3175" y="3168"/>
            <a:ext cx="329" cy="384"/>
          </p:xfrm>
          <a:graphic>
            <a:graphicData uri="http://schemas.openxmlformats.org/presentationml/2006/ole">
              <p:oleObj spid="_x0000_s72711" r:id="rId5" imgW="127080" imgH="165240" progId="Equation.3">
                <p:embed/>
              </p:oleObj>
            </a:graphicData>
          </a:graphic>
        </p:graphicFrame>
        <p:graphicFrame>
          <p:nvGraphicFramePr>
            <p:cNvPr id="56354" name="Object 16"/>
            <p:cNvGraphicFramePr>
              <a:graphicFrameLocks/>
            </p:cNvGraphicFramePr>
            <p:nvPr/>
          </p:nvGraphicFramePr>
          <p:xfrm>
            <a:off x="777" y="3264"/>
            <a:ext cx="279" cy="288"/>
          </p:xfrm>
          <a:graphic>
            <a:graphicData uri="http://schemas.openxmlformats.org/presentationml/2006/ole">
              <p:oleObj spid="_x0000_s72710" r:id="rId6" imgW="12600" imgH="25560" progId="Equation.3">
                <p:embed/>
              </p:oleObj>
            </a:graphicData>
          </a:graphic>
        </p:graphicFrame>
      </p:grpSp>
      <p:grpSp>
        <p:nvGrpSpPr>
          <p:cNvPr id="56328" name="Group 17"/>
          <p:cNvGrpSpPr/>
          <p:nvPr/>
        </p:nvGrpSpPr>
        <p:grpSpPr>
          <a:xfrm>
            <a:off x="854075" y="836613"/>
            <a:ext cx="3789363" cy="523875"/>
            <a:chOff x="405" y="366"/>
            <a:chExt cx="2387" cy="330"/>
          </a:xfrm>
        </p:grpSpPr>
        <p:sp>
          <p:nvSpPr>
            <p:cNvPr id="105490" name="Text Box 18"/>
            <p:cNvSpPr txBox="1">
              <a:spLocks noChangeArrowheads="1"/>
            </p:cNvSpPr>
            <p:nvPr/>
          </p:nvSpPr>
          <p:spPr bwMode="auto">
            <a:xfrm>
              <a:off x="405" y="366"/>
              <a:ext cx="2387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时间常数    的物理意义</a:t>
              </a:r>
            </a:p>
          </p:txBody>
        </p:sp>
        <p:graphicFrame>
          <p:nvGraphicFramePr>
            <p:cNvPr id="56351" name="Object 19"/>
            <p:cNvGraphicFramePr>
              <a:graphicFrameLocks/>
            </p:cNvGraphicFramePr>
            <p:nvPr/>
          </p:nvGraphicFramePr>
          <p:xfrm>
            <a:off x="1348" y="384"/>
            <a:ext cx="284" cy="303"/>
          </p:xfrm>
          <a:graphic>
            <a:graphicData uri="http://schemas.openxmlformats.org/presentationml/2006/ole">
              <p:oleObj spid="_x0000_s72709" r:id="rId7" imgW="0" imgH="25560" progId="Equation.3">
                <p:embed/>
              </p:oleObj>
            </a:graphicData>
          </a:graphic>
        </p:graphicFrame>
      </p:grpSp>
      <p:grpSp>
        <p:nvGrpSpPr>
          <p:cNvPr id="7" name="Group 20"/>
          <p:cNvGrpSpPr/>
          <p:nvPr/>
        </p:nvGrpSpPr>
        <p:grpSpPr>
          <a:xfrm>
            <a:off x="2667000" y="4038600"/>
            <a:ext cx="536575" cy="1143000"/>
            <a:chOff x="1680" y="2448"/>
            <a:chExt cx="338" cy="720"/>
          </a:xfrm>
        </p:grpSpPr>
        <p:graphicFrame>
          <p:nvGraphicFramePr>
            <p:cNvPr id="56348" name="Object 21"/>
            <p:cNvGraphicFramePr>
              <a:graphicFrameLocks/>
            </p:cNvGraphicFramePr>
            <p:nvPr/>
          </p:nvGraphicFramePr>
          <p:xfrm>
            <a:off x="1680" y="2745"/>
            <a:ext cx="338" cy="423"/>
          </p:xfrm>
          <a:graphic>
            <a:graphicData uri="http://schemas.openxmlformats.org/presentationml/2006/ole">
              <p:oleObj spid="_x0000_s72708" r:id="rId8" imgW="25560" imgH="114480" progId="Equation.3">
                <p:embed/>
              </p:oleObj>
            </a:graphicData>
          </a:graphic>
        </p:graphicFrame>
        <p:sp>
          <p:nvSpPr>
            <p:cNvPr id="56349" name="Line 22"/>
            <p:cNvSpPr/>
            <p:nvPr/>
          </p:nvSpPr>
          <p:spPr>
            <a:xfrm>
              <a:off x="1819" y="2448"/>
              <a:ext cx="0" cy="375"/>
            </a:xfrm>
            <a:prstGeom prst="line">
              <a:avLst/>
            </a:prstGeom>
            <a:ln w="38100" cap="flat" cmpd="sng">
              <a:solidFill>
                <a:srgbClr val="006600"/>
              </a:solidFill>
              <a:prstDash val="dash"/>
              <a:headEnd type="none" w="med" len="med"/>
              <a:tailEnd type="none" w="med" len="med"/>
            </a:ln>
          </p:spPr>
        </p:sp>
      </p:grpSp>
      <p:sp>
        <p:nvSpPr>
          <p:cNvPr id="105495" name="Freeform 23"/>
          <p:cNvSpPr/>
          <p:nvPr/>
        </p:nvSpPr>
        <p:spPr>
          <a:xfrm flipV="1">
            <a:off x="2057400" y="2427288"/>
            <a:ext cx="2895600" cy="2220912"/>
          </a:xfrm>
          <a:custGeom>
            <a:avLst/>
            <a:gdLst>
              <a:gd name="txL" fmla="*/ 0 w 2016"/>
              <a:gd name="txT" fmla="*/ 0 h 1536"/>
              <a:gd name="txR" fmla="*/ 2016 w 2016"/>
              <a:gd name="txB" fmla="*/ 1536 h 1536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016" h="1536">
                <a:moveTo>
                  <a:pt x="0" y="1536"/>
                </a:moveTo>
                <a:cubicBezTo>
                  <a:pt x="192" y="1064"/>
                  <a:pt x="384" y="592"/>
                  <a:pt x="720" y="336"/>
                </a:cubicBezTo>
                <a:cubicBezTo>
                  <a:pt x="1056" y="80"/>
                  <a:pt x="1800" y="56"/>
                  <a:pt x="2016" y="0"/>
                </a:cubicBezTo>
              </a:path>
            </a:pathLst>
          </a:custGeom>
          <a:noFill/>
          <a:ln w="57150" cap="flat" cmpd="sng">
            <a:solidFill>
              <a:srgbClr val="0066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496" name="Text Box 24"/>
          <p:cNvSpPr txBox="1"/>
          <p:nvPr/>
        </p:nvSpPr>
        <p:spPr>
          <a:xfrm>
            <a:off x="1487488" y="2147888"/>
            <a:ext cx="563562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graphicFrame>
        <p:nvGraphicFramePr>
          <p:cNvPr id="105497" name="Object 25"/>
          <p:cNvGraphicFramePr>
            <a:graphicFrameLocks/>
          </p:cNvGraphicFramePr>
          <p:nvPr/>
        </p:nvGraphicFramePr>
        <p:xfrm>
          <a:off x="6372225" y="1906588"/>
          <a:ext cx="1430338" cy="514350"/>
        </p:xfrm>
        <a:graphic>
          <a:graphicData uri="http://schemas.openxmlformats.org/presentationml/2006/ole">
            <p:oleObj spid="_x0000_s72707" r:id="rId9" imgW="571680" imgH="88920" progId="Equation.3">
              <p:embed/>
            </p:oleObj>
          </a:graphicData>
        </a:graphic>
      </p:graphicFrame>
      <p:graphicFrame>
        <p:nvGraphicFramePr>
          <p:cNvPr id="105498" name="Object 26"/>
          <p:cNvGraphicFramePr>
            <a:graphicFrameLocks/>
          </p:cNvGraphicFramePr>
          <p:nvPr/>
        </p:nvGraphicFramePr>
        <p:xfrm>
          <a:off x="2987675" y="1628775"/>
          <a:ext cx="2944813" cy="895350"/>
        </p:xfrm>
        <a:graphic>
          <a:graphicData uri="http://schemas.openxmlformats.org/presentationml/2006/ole">
            <p:oleObj spid="_x0000_s72706" r:id="rId10" imgW="1715040" imgH="393840" progId="Equation.DSMT4">
              <p:embed/>
            </p:oleObj>
          </a:graphicData>
        </a:graphic>
      </p:graphicFrame>
      <p:graphicFrame>
        <p:nvGraphicFramePr>
          <p:cNvPr id="105499" name="Object 27"/>
          <p:cNvGraphicFramePr>
            <a:graphicFrameLocks/>
          </p:cNvGraphicFramePr>
          <p:nvPr/>
        </p:nvGraphicFramePr>
        <p:xfrm>
          <a:off x="5867400" y="3810000"/>
          <a:ext cx="1371600" cy="495300"/>
        </p:xfrm>
        <a:graphic>
          <a:graphicData uri="http://schemas.openxmlformats.org/presentationml/2006/ole">
            <p:oleObj spid="_x0000_s72705" r:id="rId11" imgW="787680" imgH="127080" progId="Equation.3">
              <p:embed/>
            </p:oleObj>
          </a:graphicData>
        </a:graphic>
      </p:graphicFrame>
      <p:sp>
        <p:nvSpPr>
          <p:cNvPr id="105500" name="Line 28"/>
          <p:cNvSpPr/>
          <p:nvPr/>
        </p:nvSpPr>
        <p:spPr>
          <a:xfrm>
            <a:off x="2057400" y="2438400"/>
            <a:ext cx="838200" cy="2286000"/>
          </a:xfrm>
          <a:prstGeom prst="line">
            <a:avLst/>
          </a:prstGeom>
          <a:ln w="38100" cap="flat" cmpd="sng">
            <a:solidFill>
              <a:srgbClr val="0066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05501" name="Line 29"/>
          <p:cNvSpPr/>
          <p:nvPr/>
        </p:nvSpPr>
        <p:spPr>
          <a:xfrm>
            <a:off x="2057400" y="2438400"/>
            <a:ext cx="1447800" cy="22860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05502" name="Line 30"/>
          <p:cNvSpPr/>
          <p:nvPr/>
        </p:nvSpPr>
        <p:spPr>
          <a:xfrm>
            <a:off x="2057400" y="2438400"/>
            <a:ext cx="1981200" cy="2286000"/>
          </a:xfrm>
          <a:prstGeom prst="line">
            <a:avLst/>
          </a:prstGeom>
          <a:ln w="38100" cap="flat" cmpd="sng">
            <a:solidFill>
              <a:srgbClr val="000099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05503" name="Line 31"/>
          <p:cNvSpPr/>
          <p:nvPr/>
        </p:nvSpPr>
        <p:spPr>
          <a:xfrm flipV="1">
            <a:off x="6735763" y="1906588"/>
            <a:ext cx="0" cy="38100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headEnd type="none" w="med" len="med"/>
            <a:tailEnd type="stealth" w="med" len="med"/>
          </a:ln>
        </p:spPr>
      </p:sp>
      <p:sp>
        <p:nvSpPr>
          <p:cNvPr id="105504" name="Line 32"/>
          <p:cNvSpPr/>
          <p:nvPr/>
        </p:nvSpPr>
        <p:spPr>
          <a:xfrm flipV="1">
            <a:off x="7802563" y="1906588"/>
            <a:ext cx="0" cy="38100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headEnd type="none" w="med" len="med"/>
            <a:tailEnd type="stealth" w="med" len="med"/>
          </a:ln>
        </p:spPr>
      </p:sp>
      <p:grpSp>
        <p:nvGrpSpPr>
          <p:cNvPr id="8" name="Group 33"/>
          <p:cNvGrpSpPr/>
          <p:nvPr/>
        </p:nvGrpSpPr>
        <p:grpSpPr>
          <a:xfrm>
            <a:off x="1676400" y="1600200"/>
            <a:ext cx="4135438" cy="3586163"/>
            <a:chOff x="1056" y="672"/>
            <a:chExt cx="2605" cy="2259"/>
          </a:xfrm>
        </p:grpSpPr>
        <p:sp>
          <p:nvSpPr>
            <p:cNvPr id="56343" name="Text Box 34"/>
            <p:cNvSpPr txBox="1"/>
            <p:nvPr/>
          </p:nvSpPr>
          <p:spPr>
            <a:xfrm>
              <a:off x="3456" y="2601"/>
              <a:ext cx="17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4" name="Line 35"/>
            <p:cNvSpPr/>
            <p:nvPr/>
          </p:nvSpPr>
          <p:spPr>
            <a:xfrm flipV="1">
              <a:off x="1296" y="2607"/>
              <a:ext cx="2365" cy="11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6345" name="Line 36"/>
            <p:cNvSpPr/>
            <p:nvPr/>
          </p:nvSpPr>
          <p:spPr>
            <a:xfrm flipV="1">
              <a:off x="1298" y="816"/>
              <a:ext cx="0" cy="1824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6346" name="Text Box 37"/>
            <p:cNvSpPr txBox="1"/>
            <p:nvPr/>
          </p:nvSpPr>
          <p:spPr>
            <a:xfrm>
              <a:off x="1056" y="2409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O</a:t>
              </a:r>
              <a:endParaRPr lang="zh-CN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7" name="Text Box 38"/>
            <p:cNvSpPr txBox="1"/>
            <p:nvPr/>
          </p:nvSpPr>
          <p:spPr>
            <a:xfrm>
              <a:off x="1344" y="672"/>
              <a:ext cx="384" cy="40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3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3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6" name="日期占位符 5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40F4835-9110-4261-8823-BD7BD7637636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9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39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05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5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5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5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10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5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5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5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 descr="蓝色砂纸"/>
          <p:cNvSpPr txBox="1"/>
          <p:nvPr/>
        </p:nvSpPr>
        <p:spPr>
          <a:xfrm>
            <a:off x="381000" y="1446213"/>
            <a:ext cx="8534400" cy="1039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稳定状态：</a:t>
            </a:r>
          </a:p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在指定条件下电路中电压、电流已达到稳定值。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200025" y="2401888"/>
            <a:ext cx="8715375" cy="1039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暂态过程：</a:t>
            </a:r>
          </a:p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</a:t>
            </a:r>
            <a:r>
              <a:rPr kumimoji="1" lang="zh-CN" altLang="en-US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电路从一种稳态变化到另一种稳态的过渡过程。</a:t>
            </a:r>
            <a:endParaRPr kumimoji="1" lang="zh-CN" altLang="en-US" sz="2800" b="1" kern="1200" cap="none" spc="0" normalizeH="0" baseline="0" noProof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457200" y="3852863"/>
            <a:ext cx="8458200" cy="1127125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利用电路暂态过程产生特定波形的电信号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如锯齿波、三角波、尖脉冲等，应用于电子电路。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504825" y="3284538"/>
            <a:ext cx="48768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研究暂态过程的实际意义</a:t>
            </a: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457200" y="4894263"/>
            <a:ext cx="8382000" cy="163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2.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控制、预防可能产生的危害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暂态过程开始的瞬间可能产生过电压、过电流使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电气设备或元件损坏。</a:t>
            </a: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774E7F-41F7-477C-8563-5E67D3E74770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4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gray">
          <a:xfrm>
            <a:off x="0" y="836613"/>
            <a:ext cx="9144000" cy="576263"/>
          </a:xfrm>
          <a:prstGeom prst="rect">
            <a:avLst/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C000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第</a:t>
            </a: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章 一阶线性电路的暂态分析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/>
      <p:bldP spid="79875" grpId="0"/>
      <p:bldP spid="79877" grpId="0"/>
      <p:bldP spid="79878" grpId="0"/>
      <p:bldP spid="7987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452438" y="5613400"/>
            <a:ext cx="79470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当</a:t>
            </a:r>
            <a:r>
              <a:rPr kumimoji="1" lang="zh-CN" altLang="en-US" sz="28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=5</a:t>
            </a:r>
            <a:r>
              <a:rPr kumimoji="1" lang="en-US" altLang="zh-CN" sz="2800" b="1" i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</a:t>
            </a:r>
            <a:r>
              <a:rPr kumimoji="1" lang="en-US" altLang="zh-CN" sz="28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zh-CN" altLang="en-US" sz="28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时，过渡过程基本结束，</a:t>
            </a:r>
            <a:r>
              <a:rPr kumimoji="1" lang="en-US" altLang="zh-CN" sz="2800" b="1" i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u</a:t>
            </a:r>
            <a:r>
              <a:rPr kumimoji="1" lang="en-US" altLang="zh-CN" sz="2800" b="1" i="1" kern="1200" cap="none" spc="0" normalizeH="0" baseline="-2500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zh-CN" altLang="en-US" sz="28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达到稳态值。</a:t>
            </a:r>
            <a:endParaRPr kumimoji="1" lang="zh-CN" altLang="en-US" sz="2800" b="1" kern="1200" cap="none" spc="0" normalizeH="0" baseline="0" noProof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533400" y="981075"/>
            <a:ext cx="25146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暂态时间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533400" y="1484313"/>
            <a:ext cx="6705600" cy="615950"/>
            <a:chOff x="336" y="720"/>
            <a:chExt cx="4224" cy="388"/>
          </a:xfrm>
        </p:grpSpPr>
        <p:sp>
          <p:nvSpPr>
            <p:cNvPr id="106502" name="Text Box 6"/>
            <p:cNvSpPr txBox="1">
              <a:spLocks noChangeArrowheads="1"/>
            </p:cNvSpPr>
            <p:nvPr/>
          </p:nvSpPr>
          <p:spPr bwMode="auto">
            <a:xfrm>
              <a:off x="336" y="720"/>
              <a:ext cx="4224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理论上认为            、             电路达稳态  </a:t>
              </a:r>
            </a:p>
          </p:txBody>
        </p:sp>
        <p:graphicFrame>
          <p:nvGraphicFramePr>
            <p:cNvPr id="57395" name="Object 7"/>
            <p:cNvGraphicFramePr>
              <a:graphicFrameLocks/>
            </p:cNvGraphicFramePr>
            <p:nvPr/>
          </p:nvGraphicFramePr>
          <p:xfrm>
            <a:off x="2352" y="720"/>
            <a:ext cx="816" cy="388"/>
          </p:xfrm>
          <a:graphic>
            <a:graphicData uri="http://schemas.openxmlformats.org/presentationml/2006/ole">
              <p:oleObj spid="_x0000_s73747" r:id="rId3" imgW="495360" imgH="127080" progId="Equation.3">
                <p:embed/>
              </p:oleObj>
            </a:graphicData>
          </a:graphic>
        </p:graphicFrame>
        <p:graphicFrame>
          <p:nvGraphicFramePr>
            <p:cNvPr id="57396" name="Object 8"/>
            <p:cNvGraphicFramePr>
              <a:graphicFrameLocks/>
            </p:cNvGraphicFramePr>
            <p:nvPr/>
          </p:nvGraphicFramePr>
          <p:xfrm>
            <a:off x="1536" y="768"/>
            <a:ext cx="702" cy="280"/>
          </p:xfrm>
          <a:graphic>
            <a:graphicData uri="http://schemas.openxmlformats.org/presentationml/2006/ole">
              <p:oleObj spid="_x0000_s73746" r:id="rId4" imgW="393840" imgH="38160" progId="Equation.3">
                <p:embed/>
              </p:oleObj>
            </a:graphicData>
          </a:graphic>
        </p:graphicFrame>
      </p:grpSp>
      <p:grpSp>
        <p:nvGrpSpPr>
          <p:cNvPr id="3" name="Group 9"/>
          <p:cNvGrpSpPr/>
          <p:nvPr/>
        </p:nvGrpSpPr>
        <p:grpSpPr>
          <a:xfrm>
            <a:off x="533400" y="2009775"/>
            <a:ext cx="8534400" cy="617538"/>
            <a:chOff x="384" y="1056"/>
            <a:chExt cx="5376" cy="389"/>
          </a:xfrm>
        </p:grpSpPr>
        <p:graphicFrame>
          <p:nvGraphicFramePr>
            <p:cNvPr id="57390" name="Object 10"/>
            <p:cNvGraphicFramePr>
              <a:graphicFrameLocks/>
            </p:cNvGraphicFramePr>
            <p:nvPr/>
          </p:nvGraphicFramePr>
          <p:xfrm>
            <a:off x="2736" y="1056"/>
            <a:ext cx="816" cy="389"/>
          </p:xfrm>
          <a:graphic>
            <a:graphicData uri="http://schemas.openxmlformats.org/presentationml/2006/ole">
              <p:oleObj spid="_x0000_s73745" r:id="rId5" imgW="495360" imgH="127080" progId="Equation.3">
                <p:embed/>
              </p:oleObj>
            </a:graphicData>
          </a:graphic>
        </p:graphicFrame>
        <p:grpSp>
          <p:nvGrpSpPr>
            <p:cNvPr id="57391" name="Group 11"/>
            <p:cNvGrpSpPr/>
            <p:nvPr/>
          </p:nvGrpSpPr>
          <p:grpSpPr>
            <a:xfrm>
              <a:off x="384" y="1104"/>
              <a:ext cx="5376" cy="312"/>
              <a:chOff x="384" y="1104"/>
              <a:chExt cx="5376" cy="312"/>
            </a:xfrm>
          </p:grpSpPr>
          <p:sp>
            <p:nvSpPr>
              <p:cNvPr id="106508" name="Text Box 12"/>
              <p:cNvSpPr txBox="1">
                <a:spLocks noChangeArrowheads="1"/>
              </p:cNvSpPr>
              <p:nvPr/>
            </p:nvSpPr>
            <p:spPr bwMode="auto">
              <a:xfrm>
                <a:off x="384" y="1152"/>
                <a:ext cx="5376" cy="2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R="0" defTabSz="914400">
                  <a:lnSpc>
                    <a:spcPct val="70000"/>
                  </a:lnSpc>
                  <a:spcBef>
                    <a:spcPct val="50000"/>
                  </a:spcBef>
                  <a:buClrTx/>
                  <a:buSzTx/>
                  <a:buFontTx/>
                  <a:buNone/>
                  <a:defRPr/>
                </a:pPr>
                <a:r>
                  <a:rPr kumimoji="1" lang="zh-CN" altLang="en-US" sz="28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工程上认为          </a:t>
                </a:r>
                <a:r>
                  <a:rPr kumimoji="1" lang="en-US" altLang="zh-CN" sz="2800" b="1" kern="1200" cap="none" spc="0" normalizeH="0" baseline="0" noProof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~ </a:t>
                </a:r>
                <a:r>
                  <a:rPr kumimoji="1" lang="en-US" altLang="zh-CN" sz="28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  </a:t>
                </a:r>
                <a:r>
                  <a:rPr kumimoji="1" lang="zh-CN" altLang="en-US" sz="28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、            电容放电基本结束。  </a:t>
                </a:r>
              </a:p>
            </p:txBody>
          </p:sp>
          <p:graphicFrame>
            <p:nvGraphicFramePr>
              <p:cNvPr id="57393" name="Object 13"/>
              <p:cNvGraphicFramePr>
                <a:graphicFrameLocks/>
              </p:cNvGraphicFramePr>
              <p:nvPr/>
            </p:nvGraphicFramePr>
            <p:xfrm>
              <a:off x="1559" y="1104"/>
              <a:ext cx="1081" cy="312"/>
            </p:xfrm>
            <a:graphic>
              <a:graphicData uri="http://schemas.openxmlformats.org/presentationml/2006/ole">
                <p:oleObj spid="_x0000_s73744" r:id="rId6" imgW="800280" imgH="88920" progId="Equation.3">
                  <p:embed/>
                </p:oleObj>
              </a:graphicData>
            </a:graphic>
          </p:graphicFrame>
        </p:grpSp>
      </p:grpSp>
      <p:sp>
        <p:nvSpPr>
          <p:cNvPr id="106510" name="Line 14"/>
          <p:cNvSpPr/>
          <p:nvPr/>
        </p:nvSpPr>
        <p:spPr>
          <a:xfrm>
            <a:off x="2286000" y="2619375"/>
            <a:ext cx="19050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5" name="Group 15"/>
          <p:cNvGrpSpPr/>
          <p:nvPr/>
        </p:nvGrpSpPr>
        <p:grpSpPr>
          <a:xfrm>
            <a:off x="400050" y="3584575"/>
            <a:ext cx="8450263" cy="1866900"/>
            <a:chOff x="252" y="2091"/>
            <a:chExt cx="5323" cy="1176"/>
          </a:xfrm>
        </p:grpSpPr>
        <p:sp>
          <p:nvSpPr>
            <p:cNvPr id="106512" name="Text Box 16"/>
            <p:cNvSpPr txBox="1">
              <a:spLocks noChangeArrowheads="1"/>
            </p:cNvSpPr>
            <p:nvPr/>
          </p:nvSpPr>
          <p:spPr bwMode="auto">
            <a:xfrm>
              <a:off x="484" y="2121"/>
              <a:ext cx="188" cy="36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3200" b="1" i="1" kern="1200" cap="none" spc="0" normalizeH="0" baseline="0" noProof="0"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endParaRPr kumimoji="1" lang="en-US" altLang="zh-CN" sz="3200" b="1" kern="1200" cap="none" spc="0" normalizeH="0" baseline="0" noProof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7358" name="Object 17"/>
            <p:cNvGraphicFramePr>
              <a:graphicFrameLocks/>
            </p:cNvGraphicFramePr>
            <p:nvPr/>
          </p:nvGraphicFramePr>
          <p:xfrm>
            <a:off x="1279" y="2160"/>
            <a:ext cx="247" cy="273"/>
          </p:xfrm>
          <a:graphic>
            <a:graphicData uri="http://schemas.openxmlformats.org/presentationml/2006/ole">
              <p:oleObj spid="_x0000_s73743" r:id="rId7" imgW="0" imgH="25560" progId="Equation.3">
                <p:embed/>
              </p:oleObj>
            </a:graphicData>
          </a:graphic>
        </p:graphicFrame>
        <p:graphicFrame>
          <p:nvGraphicFramePr>
            <p:cNvPr id="57359" name="Object 18"/>
            <p:cNvGraphicFramePr>
              <a:graphicFrameLocks/>
            </p:cNvGraphicFramePr>
            <p:nvPr/>
          </p:nvGraphicFramePr>
          <p:xfrm>
            <a:off x="453" y="2832"/>
            <a:ext cx="355" cy="432"/>
          </p:xfrm>
          <a:graphic>
            <a:graphicData uri="http://schemas.openxmlformats.org/presentationml/2006/ole">
              <p:oleObj spid="_x0000_s73742" r:id="rId8" imgW="88920" imgH="127080" progId="Equation.3">
                <p:embed/>
              </p:oleObj>
            </a:graphicData>
          </a:graphic>
        </p:graphicFrame>
        <p:sp>
          <p:nvSpPr>
            <p:cNvPr id="57360" name="Text Box 19"/>
            <p:cNvSpPr txBox="1"/>
            <p:nvPr/>
          </p:nvSpPr>
          <p:spPr>
            <a:xfrm>
              <a:off x="1045" y="2937"/>
              <a:ext cx="78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0.368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57361" name="Text Box 20"/>
            <p:cNvSpPr txBox="1"/>
            <p:nvPr/>
          </p:nvSpPr>
          <p:spPr>
            <a:xfrm>
              <a:off x="1793" y="2937"/>
              <a:ext cx="78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0.135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57362" name="Text Box 21"/>
            <p:cNvSpPr txBox="1"/>
            <p:nvPr/>
          </p:nvSpPr>
          <p:spPr>
            <a:xfrm>
              <a:off x="2541" y="2927"/>
              <a:ext cx="78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0.050</a:t>
              </a:r>
              <a:r>
                <a:rPr lang="en-US" altLang="zh-CN" sz="2800" b="1" i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57363" name="Text Box 22"/>
            <p:cNvSpPr txBox="1"/>
            <p:nvPr/>
          </p:nvSpPr>
          <p:spPr>
            <a:xfrm>
              <a:off x="3289" y="2927"/>
              <a:ext cx="78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0.018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57364" name="Text Box 23"/>
            <p:cNvSpPr txBox="1"/>
            <p:nvPr/>
          </p:nvSpPr>
          <p:spPr>
            <a:xfrm>
              <a:off x="4037" y="2927"/>
              <a:ext cx="78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0.007</a:t>
              </a:r>
              <a:r>
                <a:rPr lang="en-US" altLang="zh-CN" sz="2800" b="1" i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57365" name="Text Box 24"/>
            <p:cNvSpPr txBox="1"/>
            <p:nvPr/>
          </p:nvSpPr>
          <p:spPr>
            <a:xfrm>
              <a:off x="4786" y="2937"/>
              <a:ext cx="78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0.002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57366" name="Line 25"/>
            <p:cNvSpPr/>
            <p:nvPr/>
          </p:nvSpPr>
          <p:spPr>
            <a:xfrm>
              <a:off x="253" y="2481"/>
              <a:ext cx="5279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57367" name="Object 26"/>
            <p:cNvGraphicFramePr>
              <a:graphicFrameLocks/>
            </p:cNvGraphicFramePr>
            <p:nvPr/>
          </p:nvGraphicFramePr>
          <p:xfrm>
            <a:off x="2027" y="2152"/>
            <a:ext cx="327" cy="283"/>
          </p:xfrm>
          <a:graphic>
            <a:graphicData uri="http://schemas.openxmlformats.org/presentationml/2006/ole">
              <p:oleObj spid="_x0000_s73741" r:id="rId9" imgW="88920" imgH="63360" progId="Equation.3">
                <p:embed/>
              </p:oleObj>
            </a:graphicData>
          </a:graphic>
        </p:graphicFrame>
        <p:graphicFrame>
          <p:nvGraphicFramePr>
            <p:cNvPr id="57368" name="Object 27"/>
            <p:cNvGraphicFramePr>
              <a:graphicFrameLocks/>
            </p:cNvGraphicFramePr>
            <p:nvPr/>
          </p:nvGraphicFramePr>
          <p:xfrm>
            <a:off x="2764" y="2160"/>
            <a:ext cx="338" cy="290"/>
          </p:xfrm>
          <a:graphic>
            <a:graphicData uri="http://schemas.openxmlformats.org/presentationml/2006/ole">
              <p:oleObj spid="_x0000_s73740" r:id="rId10" imgW="88920" imgH="63360" progId="Equation.3">
                <p:embed/>
              </p:oleObj>
            </a:graphicData>
          </a:graphic>
        </p:graphicFrame>
        <p:graphicFrame>
          <p:nvGraphicFramePr>
            <p:cNvPr id="57369" name="Object 28"/>
            <p:cNvGraphicFramePr>
              <a:graphicFrameLocks/>
            </p:cNvGraphicFramePr>
            <p:nvPr/>
          </p:nvGraphicFramePr>
          <p:xfrm>
            <a:off x="3523" y="2160"/>
            <a:ext cx="327" cy="282"/>
          </p:xfrm>
          <a:graphic>
            <a:graphicData uri="http://schemas.openxmlformats.org/presentationml/2006/ole">
              <p:oleObj spid="_x0000_s73739" r:id="rId11" imgW="88920" imgH="63360" progId="Equation.3">
                <p:embed/>
              </p:oleObj>
            </a:graphicData>
          </a:graphic>
        </p:graphicFrame>
        <p:graphicFrame>
          <p:nvGraphicFramePr>
            <p:cNvPr id="57370" name="Object 29"/>
            <p:cNvGraphicFramePr>
              <a:graphicFrameLocks/>
            </p:cNvGraphicFramePr>
            <p:nvPr/>
          </p:nvGraphicFramePr>
          <p:xfrm>
            <a:off x="4973" y="2160"/>
            <a:ext cx="326" cy="281"/>
          </p:xfrm>
          <a:graphic>
            <a:graphicData uri="http://schemas.openxmlformats.org/presentationml/2006/ole">
              <p:oleObj spid="_x0000_s73738" r:id="rId12" imgW="88920" imgH="63360" progId="Equation.3">
                <p:embed/>
              </p:oleObj>
            </a:graphicData>
          </a:graphic>
        </p:graphicFrame>
        <p:graphicFrame>
          <p:nvGraphicFramePr>
            <p:cNvPr id="57371" name="Object 30"/>
            <p:cNvGraphicFramePr>
              <a:graphicFrameLocks/>
            </p:cNvGraphicFramePr>
            <p:nvPr/>
          </p:nvGraphicFramePr>
          <p:xfrm>
            <a:off x="4272" y="2145"/>
            <a:ext cx="337" cy="290"/>
          </p:xfrm>
          <a:graphic>
            <a:graphicData uri="http://schemas.openxmlformats.org/presentationml/2006/ole">
              <p:oleObj spid="_x0000_s73737" r:id="rId13" imgW="88920" imgH="63360" progId="Equation.3">
                <p:embed/>
              </p:oleObj>
            </a:graphicData>
          </a:graphic>
        </p:graphicFrame>
        <p:sp>
          <p:nvSpPr>
            <p:cNvPr id="57372" name="Line 31"/>
            <p:cNvSpPr/>
            <p:nvPr/>
          </p:nvSpPr>
          <p:spPr>
            <a:xfrm>
              <a:off x="253" y="2880"/>
              <a:ext cx="5279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73" name="Line 32"/>
            <p:cNvSpPr/>
            <p:nvPr/>
          </p:nvSpPr>
          <p:spPr>
            <a:xfrm>
              <a:off x="253" y="2091"/>
              <a:ext cx="5279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74" name="Line 33"/>
            <p:cNvSpPr/>
            <p:nvPr/>
          </p:nvSpPr>
          <p:spPr>
            <a:xfrm flipH="1">
              <a:off x="1793" y="2091"/>
              <a:ext cx="1" cy="1173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75" name="Line 34"/>
            <p:cNvSpPr/>
            <p:nvPr/>
          </p:nvSpPr>
          <p:spPr>
            <a:xfrm flipH="1">
              <a:off x="252" y="2091"/>
              <a:ext cx="1" cy="1173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76" name="Line 35"/>
            <p:cNvSpPr/>
            <p:nvPr/>
          </p:nvSpPr>
          <p:spPr>
            <a:xfrm flipH="1">
              <a:off x="5531" y="2091"/>
              <a:ext cx="1" cy="1173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77" name="Line 36"/>
            <p:cNvSpPr/>
            <p:nvPr/>
          </p:nvSpPr>
          <p:spPr>
            <a:xfrm flipH="1">
              <a:off x="3289" y="2091"/>
              <a:ext cx="1" cy="1173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78" name="Line 37"/>
            <p:cNvSpPr/>
            <p:nvPr/>
          </p:nvSpPr>
          <p:spPr>
            <a:xfrm>
              <a:off x="4037" y="2091"/>
              <a:ext cx="1" cy="1173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79" name="Line 38"/>
            <p:cNvSpPr/>
            <p:nvPr/>
          </p:nvSpPr>
          <p:spPr>
            <a:xfrm flipH="1">
              <a:off x="4785" y="2091"/>
              <a:ext cx="1" cy="1173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80" name="Line 39"/>
            <p:cNvSpPr/>
            <p:nvPr/>
          </p:nvSpPr>
          <p:spPr>
            <a:xfrm>
              <a:off x="253" y="3264"/>
              <a:ext cx="5279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57381" name="Object 40"/>
            <p:cNvGraphicFramePr>
              <a:graphicFrameLocks/>
            </p:cNvGraphicFramePr>
            <p:nvPr/>
          </p:nvGraphicFramePr>
          <p:xfrm>
            <a:off x="1209" y="2458"/>
            <a:ext cx="444" cy="412"/>
          </p:xfrm>
          <a:graphic>
            <a:graphicData uri="http://schemas.openxmlformats.org/presentationml/2006/ole">
              <p:oleObj spid="_x0000_s73736" r:id="rId14" imgW="114480" imgH="88920" progId="Equation.3">
                <p:embed/>
              </p:oleObj>
            </a:graphicData>
          </a:graphic>
        </p:graphicFrame>
        <p:graphicFrame>
          <p:nvGraphicFramePr>
            <p:cNvPr id="57382" name="Object 41"/>
            <p:cNvGraphicFramePr>
              <a:graphicFrameLocks/>
            </p:cNvGraphicFramePr>
            <p:nvPr/>
          </p:nvGraphicFramePr>
          <p:xfrm>
            <a:off x="1957" y="2448"/>
            <a:ext cx="444" cy="412"/>
          </p:xfrm>
          <a:graphic>
            <a:graphicData uri="http://schemas.openxmlformats.org/presentationml/2006/ole">
              <p:oleObj spid="_x0000_s73735" r:id="rId15" imgW="114480" imgH="88920" progId="Equation.3">
                <p:embed/>
              </p:oleObj>
            </a:graphicData>
          </a:graphic>
        </p:graphicFrame>
        <p:graphicFrame>
          <p:nvGraphicFramePr>
            <p:cNvPr id="57383" name="Object 42"/>
            <p:cNvGraphicFramePr>
              <a:graphicFrameLocks/>
            </p:cNvGraphicFramePr>
            <p:nvPr/>
          </p:nvGraphicFramePr>
          <p:xfrm>
            <a:off x="2681" y="2448"/>
            <a:ext cx="444" cy="412"/>
          </p:xfrm>
          <a:graphic>
            <a:graphicData uri="http://schemas.openxmlformats.org/presentationml/2006/ole">
              <p:oleObj spid="_x0000_s73734" r:id="rId16" imgW="114480" imgH="88920" progId="Equation.3">
                <p:embed/>
              </p:oleObj>
            </a:graphicData>
          </a:graphic>
        </p:graphicFrame>
        <p:graphicFrame>
          <p:nvGraphicFramePr>
            <p:cNvPr id="57384" name="Object 43"/>
            <p:cNvGraphicFramePr>
              <a:graphicFrameLocks/>
            </p:cNvGraphicFramePr>
            <p:nvPr/>
          </p:nvGraphicFramePr>
          <p:xfrm>
            <a:off x="3476" y="2448"/>
            <a:ext cx="444" cy="412"/>
          </p:xfrm>
          <a:graphic>
            <a:graphicData uri="http://schemas.openxmlformats.org/presentationml/2006/ole">
              <p:oleObj spid="_x0000_s73733" r:id="rId17" imgW="114480" imgH="88920" progId="Equation.3">
                <p:embed/>
              </p:oleObj>
            </a:graphicData>
          </a:graphic>
        </p:graphicFrame>
        <p:graphicFrame>
          <p:nvGraphicFramePr>
            <p:cNvPr id="57385" name="Object 44"/>
            <p:cNvGraphicFramePr>
              <a:graphicFrameLocks/>
            </p:cNvGraphicFramePr>
            <p:nvPr/>
          </p:nvGraphicFramePr>
          <p:xfrm>
            <a:off x="4201" y="2448"/>
            <a:ext cx="444" cy="412"/>
          </p:xfrm>
          <a:graphic>
            <a:graphicData uri="http://schemas.openxmlformats.org/presentationml/2006/ole">
              <p:oleObj spid="_x0000_s73732" r:id="rId18" imgW="114480" imgH="88920" progId="Equation.3">
                <p:embed/>
              </p:oleObj>
            </a:graphicData>
          </a:graphic>
        </p:graphicFrame>
        <p:graphicFrame>
          <p:nvGraphicFramePr>
            <p:cNvPr id="57386" name="Object 45"/>
            <p:cNvGraphicFramePr>
              <a:graphicFrameLocks/>
            </p:cNvGraphicFramePr>
            <p:nvPr/>
          </p:nvGraphicFramePr>
          <p:xfrm>
            <a:off x="4949" y="2448"/>
            <a:ext cx="444" cy="412"/>
          </p:xfrm>
          <a:graphic>
            <a:graphicData uri="http://schemas.openxmlformats.org/presentationml/2006/ole">
              <p:oleObj spid="_x0000_s73731" r:id="rId19" imgW="114480" imgH="88920" progId="Equation.3">
                <p:embed/>
              </p:oleObj>
            </a:graphicData>
          </a:graphic>
        </p:graphicFrame>
        <p:graphicFrame>
          <p:nvGraphicFramePr>
            <p:cNvPr id="57387" name="Object 46"/>
            <p:cNvGraphicFramePr>
              <a:graphicFrameLocks/>
            </p:cNvGraphicFramePr>
            <p:nvPr/>
          </p:nvGraphicFramePr>
          <p:xfrm>
            <a:off x="480" y="2400"/>
            <a:ext cx="432" cy="502"/>
          </p:xfrm>
          <a:graphic>
            <a:graphicData uri="http://schemas.openxmlformats.org/presentationml/2006/ole">
              <p:oleObj spid="_x0000_s73730" r:id="rId20" imgW="127080" imgH="241200" progId="Equation.3">
                <p:embed/>
              </p:oleObj>
            </a:graphicData>
          </a:graphic>
        </p:graphicFrame>
        <p:sp>
          <p:nvSpPr>
            <p:cNvPr id="57388" name="Line 47"/>
            <p:cNvSpPr/>
            <p:nvPr/>
          </p:nvSpPr>
          <p:spPr>
            <a:xfrm flipH="1">
              <a:off x="1045" y="2091"/>
              <a:ext cx="1" cy="1173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89" name="Line 48"/>
            <p:cNvSpPr/>
            <p:nvPr/>
          </p:nvSpPr>
          <p:spPr>
            <a:xfrm flipH="1">
              <a:off x="2541" y="2091"/>
              <a:ext cx="1" cy="1173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" name="Group 49"/>
          <p:cNvGrpSpPr/>
          <p:nvPr/>
        </p:nvGrpSpPr>
        <p:grpSpPr>
          <a:xfrm>
            <a:off x="679450" y="2538413"/>
            <a:ext cx="2990850" cy="850900"/>
            <a:chOff x="428" y="1423"/>
            <a:chExt cx="1884" cy="536"/>
          </a:xfrm>
        </p:grpSpPr>
        <p:graphicFrame>
          <p:nvGraphicFramePr>
            <p:cNvPr id="57355" name="Object 50"/>
            <p:cNvGraphicFramePr>
              <a:graphicFrameLocks/>
            </p:cNvGraphicFramePr>
            <p:nvPr/>
          </p:nvGraphicFramePr>
          <p:xfrm>
            <a:off x="428" y="1423"/>
            <a:ext cx="566" cy="536"/>
          </p:xfrm>
          <a:graphic>
            <a:graphicData uri="http://schemas.openxmlformats.org/presentationml/2006/ole">
              <p:oleObj spid="_x0000_s73729" r:id="rId21" imgW="177840" imgH="241200" progId="Equation.3">
                <p:embed/>
              </p:oleObj>
            </a:graphicData>
          </a:graphic>
        </p:graphicFrame>
        <p:sp>
          <p:nvSpPr>
            <p:cNvPr id="106547" name="Text Box 51"/>
            <p:cNvSpPr txBox="1">
              <a:spLocks noChangeArrowheads="1"/>
            </p:cNvSpPr>
            <p:nvPr/>
          </p:nvSpPr>
          <p:spPr bwMode="auto">
            <a:xfrm>
              <a:off x="832" y="1627"/>
              <a:ext cx="1480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随时间而衰减</a:t>
              </a:r>
            </a:p>
          </p:txBody>
        </p:sp>
      </p:grp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C301683-2275-4F22-A4D9-29E97C5CC46B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40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534988" y="765175"/>
            <a:ext cx="5159375" cy="584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32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4.4.2</a:t>
            </a:r>
            <a:r>
              <a:rPr kumimoji="1" lang="en-US" altLang="zh-CN" sz="32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32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</a:t>
            </a:r>
            <a:r>
              <a:rPr kumimoji="1" lang="zh-CN" altLang="en-US" sz="32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电路的零状态响应</a:t>
            </a:r>
          </a:p>
        </p:txBody>
      </p:sp>
      <p:sp>
        <p:nvSpPr>
          <p:cNvPr id="107523" name="Rectangle 3"/>
          <p:cNvSpPr/>
          <p:nvPr/>
        </p:nvSpPr>
        <p:spPr>
          <a:xfrm>
            <a:off x="555625" y="1330325"/>
            <a:ext cx="4778375" cy="151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零状态响应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储能元件的初</a:t>
            </a:r>
          </a:p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始能量为零， 仅由电源激励所产生的电路的响应。</a:t>
            </a:r>
          </a:p>
        </p:txBody>
      </p:sp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533400" y="2803525"/>
            <a:ext cx="4268788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实质：</a:t>
            </a:r>
            <a:r>
              <a:rPr kumimoji="1" lang="en-US" altLang="zh-CN" sz="2800" b="1" i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电路的充电过程</a:t>
            </a: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509588" y="3330575"/>
            <a:ext cx="5070475" cy="2017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分析：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0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时，开关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由位置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合向位置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，此时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电路实为输入一个阶跃电压</a:t>
            </a:r>
            <a:r>
              <a:rPr kumimoji="1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，如图。恒定电压不同，其电压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表达式</a:t>
            </a:r>
            <a:endParaRPr kumimoji="1" lang="zh-CN" altLang="en-US" sz="2800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609600" y="5662613"/>
            <a:ext cx="18415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endParaRPr kumimoji="1" lang="zh-CN" altLang="en-US" sz="2800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5864225" y="3694113"/>
            <a:ext cx="2751138" cy="2038350"/>
            <a:chOff x="3694" y="2364"/>
            <a:chExt cx="1733" cy="1284"/>
          </a:xfrm>
        </p:grpSpPr>
        <p:grpSp>
          <p:nvGrpSpPr>
            <p:cNvPr id="58417" name="Group 10"/>
            <p:cNvGrpSpPr/>
            <p:nvPr/>
          </p:nvGrpSpPr>
          <p:grpSpPr>
            <a:xfrm>
              <a:off x="3694" y="2364"/>
              <a:ext cx="1733" cy="1284"/>
              <a:chOff x="3696" y="2387"/>
              <a:chExt cx="1782" cy="1373"/>
            </a:xfrm>
          </p:grpSpPr>
          <p:sp>
            <p:nvSpPr>
              <p:cNvPr id="58419" name="Text Box 11"/>
              <p:cNvSpPr txBox="1"/>
              <p:nvPr/>
            </p:nvSpPr>
            <p:spPr>
              <a:xfrm>
                <a:off x="3699" y="2715"/>
                <a:ext cx="374" cy="3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S</a:t>
                </a:r>
              </a:p>
            </p:txBody>
          </p:sp>
          <p:grpSp>
            <p:nvGrpSpPr>
              <p:cNvPr id="58420" name="Group 12"/>
              <p:cNvGrpSpPr/>
              <p:nvPr/>
            </p:nvGrpSpPr>
            <p:grpSpPr>
              <a:xfrm>
                <a:off x="3696" y="2387"/>
                <a:ext cx="1782" cy="1273"/>
                <a:chOff x="3696" y="3246"/>
                <a:chExt cx="1782" cy="1273"/>
              </a:xfrm>
            </p:grpSpPr>
            <p:sp>
              <p:nvSpPr>
                <p:cNvPr id="58425" name="Line 13"/>
                <p:cNvSpPr/>
                <p:nvPr/>
              </p:nvSpPr>
              <p:spPr>
                <a:xfrm>
                  <a:off x="3696" y="4254"/>
                  <a:ext cx="1680" cy="0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58426" name="Line 14"/>
                <p:cNvSpPr/>
                <p:nvPr/>
              </p:nvSpPr>
              <p:spPr>
                <a:xfrm rot="-5400000">
                  <a:off x="3648" y="3822"/>
                  <a:ext cx="864" cy="0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58427" name="Text Box 15"/>
                <p:cNvSpPr txBox="1"/>
                <p:nvPr/>
              </p:nvSpPr>
              <p:spPr>
                <a:xfrm>
                  <a:off x="5294" y="4167"/>
                  <a:ext cx="184" cy="3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r>
                    <a:rPr lang="en-US" altLang="zh-CN" sz="2800" b="1" i="1" dirty="0">
                      <a:solidFill>
                        <a:srgbClr val="FF3300"/>
                      </a:solidFill>
                      <a:latin typeface="Times New Roman" panose="02020603050405020304" pitchFamily="18" charset="0"/>
                    </a:rPr>
                    <a:t>t</a:t>
                  </a:r>
                </a:p>
              </p:txBody>
            </p:sp>
            <p:sp>
              <p:nvSpPr>
                <p:cNvPr id="58428" name="Text Box 16"/>
                <p:cNvSpPr txBox="1"/>
                <p:nvPr/>
              </p:nvSpPr>
              <p:spPr>
                <a:xfrm>
                  <a:off x="4128" y="3246"/>
                  <a:ext cx="249" cy="3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r>
                    <a:rPr lang="en-US" altLang="zh-CN" sz="2800" b="1" i="1" dirty="0">
                      <a:solidFill>
                        <a:srgbClr val="FF3300"/>
                      </a:solidFill>
                      <a:latin typeface="Times New Roman" panose="02020603050405020304" pitchFamily="18" charset="0"/>
                    </a:rPr>
                    <a:t>u</a:t>
                  </a:r>
                </a:p>
              </p:txBody>
            </p:sp>
          </p:grpSp>
          <p:sp>
            <p:nvSpPr>
              <p:cNvPr id="58421" name="Line 17"/>
              <p:cNvSpPr/>
              <p:nvPr/>
            </p:nvSpPr>
            <p:spPr>
              <a:xfrm>
                <a:off x="3696" y="3395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8422" name="Line 18"/>
              <p:cNvSpPr/>
              <p:nvPr/>
            </p:nvSpPr>
            <p:spPr>
              <a:xfrm>
                <a:off x="4080" y="2915"/>
                <a:ext cx="0" cy="48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8423" name="Line 19"/>
              <p:cNvSpPr/>
              <p:nvPr/>
            </p:nvSpPr>
            <p:spPr>
              <a:xfrm>
                <a:off x="4080" y="2915"/>
                <a:ext cx="912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8424" name="Text Box 20"/>
              <p:cNvSpPr txBox="1"/>
              <p:nvPr/>
            </p:nvSpPr>
            <p:spPr>
              <a:xfrm>
                <a:off x="4164" y="3408"/>
                <a:ext cx="1054" cy="3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zh-CN" altLang="en-US" sz="2800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阶跃电压</a:t>
                </a:r>
              </a:p>
            </p:txBody>
          </p:sp>
        </p:grpSp>
        <p:sp>
          <p:nvSpPr>
            <p:cNvPr id="58418" name="Text Box 21"/>
            <p:cNvSpPr txBox="1"/>
            <p:nvPr/>
          </p:nvSpPr>
          <p:spPr>
            <a:xfrm>
              <a:off x="3888" y="3264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8376" name="Rectangle 22"/>
          <p:cNvSpPr/>
          <p:nvPr/>
        </p:nvSpPr>
        <p:spPr>
          <a:xfrm>
            <a:off x="7524750" y="1125538"/>
            <a:ext cx="425450" cy="523875"/>
          </a:xfrm>
          <a:prstGeom prst="rect">
            <a:avLst/>
          </a:prstGeom>
          <a:noFill/>
          <a:ln w="38100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58377" name="Text Box 23"/>
          <p:cNvSpPr txBox="1"/>
          <p:nvPr/>
        </p:nvSpPr>
        <p:spPr>
          <a:xfrm>
            <a:off x="7024688" y="1104900"/>
            <a:ext cx="284162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</a:p>
        </p:txBody>
      </p:sp>
      <p:grpSp>
        <p:nvGrpSpPr>
          <p:cNvPr id="58378" name="Group 24"/>
          <p:cNvGrpSpPr/>
          <p:nvPr/>
        </p:nvGrpSpPr>
        <p:grpSpPr>
          <a:xfrm>
            <a:off x="5507038" y="1217613"/>
            <a:ext cx="3678237" cy="2424112"/>
            <a:chOff x="3243" y="597"/>
            <a:chExt cx="2317" cy="1527"/>
          </a:xfrm>
        </p:grpSpPr>
        <p:sp>
          <p:nvSpPr>
            <p:cNvPr id="58388" name="Rectangle 25"/>
            <p:cNvSpPr/>
            <p:nvPr/>
          </p:nvSpPr>
          <p:spPr>
            <a:xfrm>
              <a:off x="3942" y="1794"/>
              <a:ext cx="1077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sz="2800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C </a:t>
              </a: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(0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) = 0</a:t>
              </a:r>
            </a:p>
          </p:txBody>
        </p:sp>
        <p:sp>
          <p:nvSpPr>
            <p:cNvPr id="58389" name="Oval 26"/>
            <p:cNvSpPr/>
            <p:nvPr/>
          </p:nvSpPr>
          <p:spPr>
            <a:xfrm>
              <a:off x="3243" y="1222"/>
              <a:ext cx="270" cy="283"/>
            </a:xfrm>
            <a:prstGeom prst="ellipse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58390" name="Text Box 27"/>
            <p:cNvSpPr txBox="1"/>
            <p:nvPr/>
          </p:nvSpPr>
          <p:spPr>
            <a:xfrm>
              <a:off x="3927" y="597"/>
              <a:ext cx="26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58391" name="Line 28"/>
            <p:cNvSpPr/>
            <p:nvPr/>
          </p:nvSpPr>
          <p:spPr>
            <a:xfrm>
              <a:off x="3373" y="875"/>
              <a:ext cx="0" cy="967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8392" name="Group 29"/>
            <p:cNvGrpSpPr/>
            <p:nvPr/>
          </p:nvGrpSpPr>
          <p:grpSpPr>
            <a:xfrm>
              <a:off x="4982" y="1289"/>
              <a:ext cx="247" cy="91"/>
              <a:chOff x="4937" y="1198"/>
              <a:chExt cx="247" cy="91"/>
            </a:xfrm>
          </p:grpSpPr>
          <p:sp>
            <p:nvSpPr>
              <p:cNvPr id="58415" name="Line 30"/>
              <p:cNvSpPr/>
              <p:nvPr/>
            </p:nvSpPr>
            <p:spPr>
              <a:xfrm>
                <a:off x="4937" y="1198"/>
                <a:ext cx="247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8416" name="Line 31"/>
              <p:cNvSpPr/>
              <p:nvPr/>
            </p:nvSpPr>
            <p:spPr>
              <a:xfrm>
                <a:off x="4937" y="1289"/>
                <a:ext cx="247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8393" name="Line 32"/>
            <p:cNvSpPr/>
            <p:nvPr/>
          </p:nvSpPr>
          <p:spPr>
            <a:xfrm flipV="1">
              <a:off x="5115" y="880"/>
              <a:ext cx="1" cy="417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394" name="Rectangle 33"/>
            <p:cNvSpPr/>
            <p:nvPr/>
          </p:nvSpPr>
          <p:spPr>
            <a:xfrm>
              <a:off x="3502" y="1182"/>
              <a:ext cx="365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58395" name="Rectangle 34"/>
            <p:cNvSpPr/>
            <p:nvPr/>
          </p:nvSpPr>
          <p:spPr>
            <a:xfrm>
              <a:off x="3358" y="977"/>
              <a:ext cx="246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58396" name="Rectangle 35"/>
            <p:cNvSpPr/>
            <p:nvPr/>
          </p:nvSpPr>
          <p:spPr>
            <a:xfrm>
              <a:off x="3404" y="1318"/>
              <a:ext cx="230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8397" name="Line 36"/>
            <p:cNvSpPr/>
            <p:nvPr/>
          </p:nvSpPr>
          <p:spPr>
            <a:xfrm>
              <a:off x="4151" y="883"/>
              <a:ext cx="336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398" name="Line 37"/>
            <p:cNvSpPr/>
            <p:nvPr/>
          </p:nvSpPr>
          <p:spPr>
            <a:xfrm>
              <a:off x="3367" y="1831"/>
              <a:ext cx="1766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399" name="Line 38"/>
            <p:cNvSpPr/>
            <p:nvPr/>
          </p:nvSpPr>
          <p:spPr>
            <a:xfrm>
              <a:off x="3367" y="887"/>
              <a:ext cx="466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400" name="Text Box 39"/>
            <p:cNvSpPr txBox="1"/>
            <p:nvPr/>
          </p:nvSpPr>
          <p:spPr>
            <a:xfrm>
              <a:off x="4731" y="1171"/>
              <a:ext cx="406" cy="33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8401" name="Rectangle 40"/>
            <p:cNvSpPr/>
            <p:nvPr/>
          </p:nvSpPr>
          <p:spPr>
            <a:xfrm>
              <a:off x="4492" y="826"/>
              <a:ext cx="329" cy="129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58402" name="Line 41"/>
            <p:cNvSpPr/>
            <p:nvPr/>
          </p:nvSpPr>
          <p:spPr>
            <a:xfrm>
              <a:off x="4150" y="817"/>
              <a:ext cx="276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stealth" w="med" len="med"/>
            </a:ln>
          </p:spPr>
        </p:sp>
        <p:sp>
          <p:nvSpPr>
            <p:cNvPr id="58403" name="Rectangle 42"/>
            <p:cNvSpPr/>
            <p:nvPr/>
          </p:nvSpPr>
          <p:spPr>
            <a:xfrm>
              <a:off x="5118" y="991"/>
              <a:ext cx="24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58404" name="Rectangle 43"/>
            <p:cNvSpPr/>
            <p:nvPr/>
          </p:nvSpPr>
          <p:spPr>
            <a:xfrm>
              <a:off x="5145" y="1211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8405" name="Line 44"/>
            <p:cNvSpPr/>
            <p:nvPr/>
          </p:nvSpPr>
          <p:spPr>
            <a:xfrm>
              <a:off x="4827" y="884"/>
              <a:ext cx="296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sm" len="sm"/>
              <a:tailEnd type="none" w="sm" len="sm"/>
            </a:ln>
          </p:spPr>
        </p:sp>
        <p:graphicFrame>
          <p:nvGraphicFramePr>
            <p:cNvPr id="58406" name="Object 45"/>
            <p:cNvGraphicFramePr>
              <a:graphicFrameLocks/>
            </p:cNvGraphicFramePr>
            <p:nvPr/>
          </p:nvGraphicFramePr>
          <p:xfrm>
            <a:off x="3606" y="992"/>
            <a:ext cx="384" cy="250"/>
          </p:xfrm>
          <a:graphic>
            <a:graphicData uri="http://schemas.openxmlformats.org/presentationml/2006/ole">
              <p:oleObj spid="_x0000_s74754" r:id="rId3" imgW="266760" imgH="63360" progId="Equation.3">
                <p:embed/>
              </p:oleObj>
            </a:graphicData>
          </a:graphic>
        </p:graphicFrame>
        <p:sp>
          <p:nvSpPr>
            <p:cNvPr id="58407" name="Text Box 46"/>
            <p:cNvSpPr txBox="1"/>
            <p:nvPr/>
          </p:nvSpPr>
          <p:spPr>
            <a:xfrm>
              <a:off x="5194" y="1105"/>
              <a:ext cx="366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8408" name="Line 47"/>
            <p:cNvSpPr/>
            <p:nvPr/>
          </p:nvSpPr>
          <p:spPr>
            <a:xfrm flipV="1">
              <a:off x="3804" y="891"/>
              <a:ext cx="275" cy="15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409" name="Freeform 48"/>
            <p:cNvSpPr/>
            <p:nvPr/>
          </p:nvSpPr>
          <p:spPr>
            <a:xfrm rot="-3999448" flipV="1">
              <a:off x="3867" y="819"/>
              <a:ext cx="201" cy="213"/>
            </a:xfrm>
            <a:custGeom>
              <a:avLst/>
              <a:gdLst>
                <a:gd name="txL" fmla="*/ 0 w 144"/>
                <a:gd name="txT" fmla="*/ 0 h 192"/>
                <a:gd name="txR" fmla="*/ 144 w 144"/>
                <a:gd name="txB" fmla="*/ 192 h 192"/>
              </a:gdLst>
              <a:ahLst/>
              <a:cxnLst>
                <a:cxn ang="0">
                  <a:pos x="0" y="0"/>
                </a:cxn>
                <a:cxn ang="0">
                  <a:pos x="5138" y="620"/>
                </a:cxn>
                <a:cxn ang="0">
                  <a:pos x="15363" y="820"/>
                </a:cxn>
              </a:cxnLst>
              <a:rect l="txL" t="txT" r="txR" b="txB"/>
              <a:pathLst>
                <a:path w="144" h="192">
                  <a:moveTo>
                    <a:pt x="0" y="0"/>
                  </a:moveTo>
                  <a:cubicBezTo>
                    <a:pt x="12" y="56"/>
                    <a:pt x="24" y="112"/>
                    <a:pt x="48" y="144"/>
                  </a:cubicBezTo>
                  <a:cubicBezTo>
                    <a:pt x="72" y="176"/>
                    <a:pt x="128" y="184"/>
                    <a:pt x="144" y="192"/>
                  </a:cubicBez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10" name="Oval 49"/>
            <p:cNvSpPr/>
            <p:nvPr/>
          </p:nvSpPr>
          <p:spPr>
            <a:xfrm>
              <a:off x="4089" y="864"/>
              <a:ext cx="66" cy="6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58411" name="Line 50"/>
            <p:cNvSpPr/>
            <p:nvPr/>
          </p:nvSpPr>
          <p:spPr>
            <a:xfrm flipV="1">
              <a:off x="5115" y="1376"/>
              <a:ext cx="1" cy="465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412" name="Rectangle 51"/>
            <p:cNvSpPr/>
            <p:nvPr/>
          </p:nvSpPr>
          <p:spPr>
            <a:xfrm>
              <a:off x="4254" y="825"/>
              <a:ext cx="24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58413" name="Rectangle 52"/>
            <p:cNvSpPr/>
            <p:nvPr/>
          </p:nvSpPr>
          <p:spPr>
            <a:xfrm>
              <a:off x="4828" y="707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8414" name="Text Box 53"/>
            <p:cNvSpPr txBox="1"/>
            <p:nvPr/>
          </p:nvSpPr>
          <p:spPr>
            <a:xfrm>
              <a:off x="4524" y="852"/>
              <a:ext cx="46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</p:grp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1E7842-B3FD-48E2-8B2C-1199C0E7E640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41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58381" name="Rectangle 40"/>
          <p:cNvSpPr/>
          <p:nvPr/>
        </p:nvSpPr>
        <p:spPr>
          <a:xfrm rot="5400000">
            <a:off x="6573838" y="2455863"/>
            <a:ext cx="522287" cy="204787"/>
          </a:xfrm>
          <a:prstGeom prst="rect">
            <a:avLst/>
          </a:prstGeom>
          <a:noFill/>
          <a:ln w="38100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8382" name="Line 32"/>
          <p:cNvSpPr/>
          <p:nvPr/>
        </p:nvSpPr>
        <p:spPr>
          <a:xfrm flipV="1">
            <a:off x="6834188" y="2824163"/>
            <a:ext cx="0" cy="369887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8383" name="Line 32"/>
          <p:cNvSpPr/>
          <p:nvPr/>
        </p:nvSpPr>
        <p:spPr>
          <a:xfrm flipV="1">
            <a:off x="6834188" y="1989138"/>
            <a:ext cx="0" cy="307975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8384" name="Rectangle 22"/>
          <p:cNvSpPr/>
          <p:nvPr/>
        </p:nvSpPr>
        <p:spPr>
          <a:xfrm>
            <a:off x="6875463" y="2276475"/>
            <a:ext cx="546100" cy="523875"/>
          </a:xfrm>
          <a:prstGeom prst="rect">
            <a:avLst/>
          </a:prstGeom>
          <a:noFill/>
          <a:ln w="38100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58385" name="Rectangle 22"/>
          <p:cNvSpPr/>
          <p:nvPr/>
        </p:nvSpPr>
        <p:spPr>
          <a:xfrm>
            <a:off x="6786563" y="1752600"/>
            <a:ext cx="306387" cy="381000"/>
          </a:xfrm>
          <a:prstGeom prst="rect">
            <a:avLst/>
          </a:prstGeom>
          <a:noFill/>
          <a:ln w="38100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8386" name="Rectangle 22"/>
          <p:cNvSpPr/>
          <p:nvPr/>
        </p:nvSpPr>
        <p:spPr>
          <a:xfrm>
            <a:off x="6210300" y="1274763"/>
            <a:ext cx="306388" cy="379412"/>
          </a:xfrm>
          <a:prstGeom prst="rect">
            <a:avLst/>
          </a:prstGeom>
          <a:noFill/>
          <a:ln w="38100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3267" name="Object 8"/>
          <p:cNvGraphicFramePr>
            <a:graphicFrameLocks/>
          </p:cNvGraphicFramePr>
          <p:nvPr/>
        </p:nvGraphicFramePr>
        <p:xfrm>
          <a:off x="1873250" y="5311775"/>
          <a:ext cx="2341563" cy="1201738"/>
        </p:xfrm>
        <a:graphic>
          <a:graphicData uri="http://schemas.openxmlformats.org/presentationml/2006/ole">
            <p:oleObj spid="_x0000_s74753" r:id="rId4" imgW="1194120" imgH="571680" progId="Equation.DSMT4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/>
      <p:bldP spid="107524" grpId="0"/>
      <p:bldP spid="1075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46" name="Object 2"/>
          <p:cNvGraphicFramePr>
            <a:graphicFrameLocks/>
          </p:cNvGraphicFramePr>
          <p:nvPr/>
        </p:nvGraphicFramePr>
        <p:xfrm>
          <a:off x="1168400" y="2184400"/>
          <a:ext cx="2611438" cy="884238"/>
        </p:xfrm>
        <a:graphic>
          <a:graphicData uri="http://schemas.openxmlformats.org/presentationml/2006/ole">
            <p:oleObj spid="_x0000_s75783" r:id="rId3" imgW="1435320" imgH="444600" progId="Equation.DSMT4">
              <p:embed/>
            </p:oleObj>
          </a:graphicData>
        </a:graphic>
      </p:graphicFrame>
      <p:sp>
        <p:nvSpPr>
          <p:cNvPr id="108547" name="AutoShape 3" descr="40%"/>
          <p:cNvSpPr/>
          <p:nvPr/>
        </p:nvSpPr>
        <p:spPr>
          <a:xfrm>
            <a:off x="5867400" y="3357563"/>
            <a:ext cx="2890838" cy="1130300"/>
          </a:xfrm>
          <a:prstGeom prst="wedgeRoundRectCallout">
            <a:avLst>
              <a:gd name="adj1" fmla="val -119083"/>
              <a:gd name="adj2" fmla="val -22333"/>
              <a:gd name="adj3" fmla="val 16667"/>
            </a:avLst>
          </a:prstGeom>
          <a:pattFill prst="pct40">
            <a:fgClr>
              <a:srgbClr val="00FF00"/>
            </a:fgClr>
            <a:bgClr>
              <a:srgbClr val="FFFFFF"/>
            </a:bgClr>
          </a:pattFill>
          <a:ln w="3810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一阶线性常系数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非齐次微分方程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8548" name="Object 4"/>
          <p:cNvGraphicFramePr>
            <a:graphicFrameLocks/>
          </p:cNvGraphicFramePr>
          <p:nvPr/>
        </p:nvGraphicFramePr>
        <p:xfrm>
          <a:off x="1476375" y="1628775"/>
          <a:ext cx="1662113" cy="627063"/>
        </p:xfrm>
        <a:graphic>
          <a:graphicData uri="http://schemas.openxmlformats.org/presentationml/2006/ole">
            <p:oleObj spid="_x0000_s75782" r:id="rId4" imgW="978120" imgH="228600" progId="Equation.DSMT4">
              <p:embed/>
            </p:oleObj>
          </a:graphicData>
        </a:graphic>
      </p:graphicFrame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685800" y="2895600"/>
            <a:ext cx="7716838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方程的通解 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方程的特解 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 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对应齐次方程的通解</a:t>
            </a:r>
          </a:p>
        </p:txBody>
      </p:sp>
      <p:graphicFrame>
        <p:nvGraphicFramePr>
          <p:cNvPr id="108550" name="Object 6"/>
          <p:cNvGraphicFramePr>
            <a:graphicFrameLocks/>
          </p:cNvGraphicFramePr>
          <p:nvPr/>
        </p:nvGraphicFramePr>
        <p:xfrm>
          <a:off x="1187450" y="3284538"/>
          <a:ext cx="2376488" cy="720725"/>
        </p:xfrm>
        <a:graphic>
          <a:graphicData uri="http://schemas.openxmlformats.org/presentationml/2006/ole">
            <p:oleObj spid="_x0000_s75781" r:id="rId5" imgW="1206720" imgH="228600" progId="Equation.DSMT4">
              <p:embed/>
            </p:oleObj>
          </a:graphicData>
        </a:graphic>
      </p:graphicFrame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422275" y="776288"/>
            <a:ext cx="34290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1. </a:t>
            </a:r>
            <a:r>
              <a:rPr kumimoji="1" lang="zh-CN" altLang="en-US" sz="28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使用经典法求解</a:t>
            </a:r>
            <a:r>
              <a:rPr kumimoji="1" lang="en-US" altLang="zh-CN" sz="2800" b="1" i="1" kern="1200" cap="none" spc="0" normalizeH="0" baseline="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1" kern="1200" cap="none" spc="0" normalizeH="0" baseline="-2500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28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414338" y="1265238"/>
            <a:ext cx="40862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(1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列换路后的</a:t>
            </a:r>
            <a:r>
              <a:rPr kumimoji="1" lang="zh-CN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KVL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方程</a:t>
            </a:r>
          </a:p>
        </p:txBody>
      </p:sp>
      <p:sp>
        <p:nvSpPr>
          <p:cNvPr id="108555" name="Rectangle 11"/>
          <p:cNvSpPr>
            <a:spLocks noChangeArrowheads="1"/>
          </p:cNvSpPr>
          <p:nvPr/>
        </p:nvSpPr>
        <p:spPr bwMode="auto">
          <a:xfrm>
            <a:off x="381000" y="3810000"/>
            <a:ext cx="1776413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(2)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解方程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838200" y="4364038"/>
            <a:ext cx="3695700" cy="606425"/>
            <a:chOff x="528" y="2911"/>
            <a:chExt cx="2328" cy="382"/>
          </a:xfrm>
        </p:grpSpPr>
        <p:sp>
          <p:nvSpPr>
            <p:cNvPr id="59433" name="Text Box 13"/>
            <p:cNvSpPr txBox="1"/>
            <p:nvPr/>
          </p:nvSpPr>
          <p:spPr>
            <a:xfrm>
              <a:off x="528" y="2911"/>
              <a:ext cx="232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求特解</a:t>
              </a:r>
              <a:r>
                <a:rPr lang="zh-CN" altLang="en-US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  </a:t>
              </a:r>
              <a:r>
                <a:rPr lang="zh-CN" altLang="en-US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     ：</a:t>
              </a:r>
            </a:p>
          </p:txBody>
        </p:sp>
        <p:graphicFrame>
          <p:nvGraphicFramePr>
            <p:cNvPr id="59434" name="Object 14"/>
            <p:cNvGraphicFramePr>
              <a:graphicFrameLocks/>
            </p:cNvGraphicFramePr>
            <p:nvPr/>
          </p:nvGraphicFramePr>
          <p:xfrm>
            <a:off x="1296" y="2958"/>
            <a:ext cx="324" cy="335"/>
          </p:xfrm>
          <a:graphic>
            <a:graphicData uri="http://schemas.openxmlformats.org/presentationml/2006/ole">
              <p:oleObj spid="_x0000_s75780" r:id="rId6" imgW="127080" imgH="127080" progId="Equation.3">
                <p:embed/>
              </p:oleObj>
            </a:graphicData>
          </a:graphic>
        </p:graphicFrame>
      </p:grpSp>
      <p:graphicFrame>
        <p:nvGraphicFramePr>
          <p:cNvPr id="108559" name="Object 15"/>
          <p:cNvGraphicFramePr>
            <a:graphicFrameLocks/>
          </p:cNvGraphicFramePr>
          <p:nvPr/>
        </p:nvGraphicFramePr>
        <p:xfrm>
          <a:off x="2698750" y="4078288"/>
          <a:ext cx="3602038" cy="1150937"/>
        </p:xfrm>
        <a:graphic>
          <a:graphicData uri="http://schemas.openxmlformats.org/presentationml/2006/ole">
            <p:oleObj spid="_x0000_s75779" r:id="rId7" imgW="1435320" imgH="444600" progId="Equation.DSMT4">
              <p:embed/>
            </p:oleObj>
          </a:graphicData>
        </a:graphic>
      </p:graphicFrame>
      <p:graphicFrame>
        <p:nvGraphicFramePr>
          <p:cNvPr id="108560" name="Object 16"/>
          <p:cNvGraphicFramePr>
            <a:graphicFrameLocks/>
          </p:cNvGraphicFramePr>
          <p:nvPr/>
        </p:nvGraphicFramePr>
        <p:xfrm>
          <a:off x="896938" y="5845175"/>
          <a:ext cx="3457575" cy="534988"/>
        </p:xfrm>
        <a:graphic>
          <a:graphicData uri="http://schemas.openxmlformats.org/presentationml/2006/ole">
            <p:oleObj spid="_x0000_s75778" r:id="rId8" imgW="2464200" imgH="228600" progId="Equation.DSMT4">
              <p:embed/>
            </p:oleObj>
          </a:graphicData>
        </a:graphic>
      </p:graphicFrame>
      <p:graphicFrame>
        <p:nvGraphicFramePr>
          <p:cNvPr id="108561" name="Object 17"/>
          <p:cNvGraphicFramePr>
            <a:graphicFrameLocks/>
          </p:cNvGraphicFramePr>
          <p:nvPr/>
        </p:nvGraphicFramePr>
        <p:xfrm>
          <a:off x="865188" y="4941888"/>
          <a:ext cx="6802437" cy="1101725"/>
        </p:xfrm>
        <a:graphic>
          <a:graphicData uri="http://schemas.openxmlformats.org/presentationml/2006/ole">
            <p:oleObj spid="_x0000_s75777" r:id="rId9" imgW="3442320" imgH="444600" progId="Equation.DSMT4">
              <p:embed/>
            </p:oleObj>
          </a:graphicData>
        </a:graphic>
      </p:graphicFrame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7F29B89-5E99-4AA7-8942-1B41E9CFCBB5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42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pSp>
        <p:nvGrpSpPr>
          <p:cNvPr id="59408" name="组合 4"/>
          <p:cNvGrpSpPr/>
          <p:nvPr/>
        </p:nvGrpSpPr>
        <p:grpSpPr>
          <a:xfrm>
            <a:off x="5580063" y="620713"/>
            <a:ext cx="2668587" cy="2087562"/>
            <a:chOff x="5580112" y="620688"/>
            <a:chExt cx="2668588" cy="2088232"/>
          </a:xfrm>
        </p:grpSpPr>
        <p:grpSp>
          <p:nvGrpSpPr>
            <p:cNvPr id="59409" name="Group 21"/>
            <p:cNvGrpSpPr/>
            <p:nvPr/>
          </p:nvGrpSpPr>
          <p:grpSpPr>
            <a:xfrm>
              <a:off x="5580112" y="875357"/>
              <a:ext cx="2668588" cy="1833563"/>
              <a:chOff x="3931" y="687"/>
              <a:chExt cx="1681" cy="1155"/>
            </a:xfrm>
          </p:grpSpPr>
          <p:sp>
            <p:nvSpPr>
              <p:cNvPr id="59411" name="Oval 23"/>
              <p:cNvSpPr/>
              <p:nvPr/>
            </p:nvSpPr>
            <p:spPr>
              <a:xfrm>
                <a:off x="3931" y="1222"/>
                <a:ext cx="270" cy="283"/>
              </a:xfrm>
              <a:prstGeom prst="ellipse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12" name="Line 25"/>
              <p:cNvSpPr/>
              <p:nvPr/>
            </p:nvSpPr>
            <p:spPr>
              <a:xfrm>
                <a:off x="4061" y="875"/>
                <a:ext cx="0" cy="967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grpSp>
            <p:nvGrpSpPr>
              <p:cNvPr id="59413" name="Group 26"/>
              <p:cNvGrpSpPr/>
              <p:nvPr/>
            </p:nvGrpSpPr>
            <p:grpSpPr>
              <a:xfrm>
                <a:off x="4982" y="1289"/>
                <a:ext cx="247" cy="91"/>
                <a:chOff x="4937" y="1198"/>
                <a:chExt cx="247" cy="91"/>
              </a:xfrm>
            </p:grpSpPr>
            <p:sp>
              <p:nvSpPr>
                <p:cNvPr id="59431" name="Line 27"/>
                <p:cNvSpPr/>
                <p:nvPr/>
              </p:nvSpPr>
              <p:spPr>
                <a:xfrm>
                  <a:off x="4937" y="1198"/>
                  <a:ext cx="247" cy="0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9432" name="Line 28"/>
                <p:cNvSpPr/>
                <p:nvPr/>
              </p:nvSpPr>
              <p:spPr>
                <a:xfrm>
                  <a:off x="4937" y="1289"/>
                  <a:ext cx="247" cy="0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59414" name="Line 29"/>
              <p:cNvSpPr/>
              <p:nvPr/>
            </p:nvSpPr>
            <p:spPr>
              <a:xfrm flipV="1">
                <a:off x="5115" y="880"/>
                <a:ext cx="1" cy="417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9415" name="Rectangle 30"/>
              <p:cNvSpPr/>
              <p:nvPr/>
            </p:nvSpPr>
            <p:spPr>
              <a:xfrm>
                <a:off x="4158" y="1182"/>
                <a:ext cx="365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59416" name="Rectangle 31"/>
              <p:cNvSpPr/>
              <p:nvPr/>
            </p:nvSpPr>
            <p:spPr>
              <a:xfrm>
                <a:off x="4046" y="977"/>
                <a:ext cx="246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59417" name="Rectangle 32"/>
              <p:cNvSpPr/>
              <p:nvPr/>
            </p:nvSpPr>
            <p:spPr>
              <a:xfrm>
                <a:off x="4092" y="1318"/>
                <a:ext cx="230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59418" name="Line 33"/>
              <p:cNvSpPr/>
              <p:nvPr/>
            </p:nvSpPr>
            <p:spPr>
              <a:xfrm>
                <a:off x="4061" y="883"/>
                <a:ext cx="426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9419" name="Line 34"/>
              <p:cNvSpPr/>
              <p:nvPr/>
            </p:nvSpPr>
            <p:spPr>
              <a:xfrm>
                <a:off x="4051" y="1831"/>
                <a:ext cx="1067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9420" name="Text Box 36"/>
              <p:cNvSpPr txBox="1"/>
              <p:nvPr/>
            </p:nvSpPr>
            <p:spPr>
              <a:xfrm>
                <a:off x="4731" y="1171"/>
                <a:ext cx="406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59421" name="Rectangle 37"/>
              <p:cNvSpPr/>
              <p:nvPr/>
            </p:nvSpPr>
            <p:spPr>
              <a:xfrm>
                <a:off x="4492" y="826"/>
                <a:ext cx="329" cy="129"/>
              </a:xfrm>
              <a:prstGeom prst="rect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2" name="Line 38"/>
              <p:cNvSpPr/>
              <p:nvPr/>
            </p:nvSpPr>
            <p:spPr>
              <a:xfrm>
                <a:off x="4150" y="817"/>
                <a:ext cx="276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stealth" w="med" len="med"/>
              </a:ln>
            </p:spPr>
          </p:sp>
          <p:sp>
            <p:nvSpPr>
              <p:cNvPr id="59423" name="Rectangle 39"/>
              <p:cNvSpPr/>
              <p:nvPr/>
            </p:nvSpPr>
            <p:spPr>
              <a:xfrm>
                <a:off x="5118" y="991"/>
                <a:ext cx="246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59424" name="Rectangle 40"/>
              <p:cNvSpPr/>
              <p:nvPr/>
            </p:nvSpPr>
            <p:spPr>
              <a:xfrm>
                <a:off x="5145" y="1211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59425" name="Line 41"/>
              <p:cNvSpPr/>
              <p:nvPr/>
            </p:nvSpPr>
            <p:spPr>
              <a:xfrm>
                <a:off x="4827" y="884"/>
                <a:ext cx="296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9426" name="Text Box 43"/>
              <p:cNvSpPr txBox="1"/>
              <p:nvPr/>
            </p:nvSpPr>
            <p:spPr>
              <a:xfrm>
                <a:off x="5242" y="1105"/>
                <a:ext cx="370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59427" name="Line 47"/>
              <p:cNvSpPr/>
              <p:nvPr/>
            </p:nvSpPr>
            <p:spPr>
              <a:xfrm flipV="1">
                <a:off x="5115" y="1376"/>
                <a:ext cx="1" cy="465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9428" name="Rectangle 48"/>
              <p:cNvSpPr/>
              <p:nvPr/>
            </p:nvSpPr>
            <p:spPr>
              <a:xfrm>
                <a:off x="4254" y="825"/>
                <a:ext cx="246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59429" name="Rectangle 49"/>
              <p:cNvSpPr/>
              <p:nvPr/>
            </p:nvSpPr>
            <p:spPr>
              <a:xfrm>
                <a:off x="4809" y="687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59430" name="Text Box 50"/>
              <p:cNvSpPr txBox="1"/>
              <p:nvPr/>
            </p:nvSpPr>
            <p:spPr>
              <a:xfrm>
                <a:off x="4524" y="852"/>
                <a:ext cx="461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</p:grpSp>
        <p:sp>
          <p:nvSpPr>
            <p:cNvPr id="59410" name="Rectangle 22"/>
            <p:cNvSpPr/>
            <p:nvPr/>
          </p:nvSpPr>
          <p:spPr>
            <a:xfrm>
              <a:off x="6516216" y="620688"/>
              <a:ext cx="425450" cy="52387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8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8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animBg="1"/>
      <p:bldP spid="108549" grpId="0"/>
      <p:bldP spid="108551" grpId="0"/>
      <p:bldP spid="108552" grpId="0"/>
      <p:bldP spid="10855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3"/>
          <p:cNvSpPr txBox="1"/>
          <p:nvPr/>
        </p:nvSpPr>
        <p:spPr>
          <a:xfrm>
            <a:off x="5676900" y="4991100"/>
            <a:ext cx="18415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zh-CN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9" name="Text Box 4"/>
          <p:cNvSpPr txBox="1"/>
          <p:nvPr/>
        </p:nvSpPr>
        <p:spPr>
          <a:xfrm>
            <a:off x="933450" y="5200650"/>
            <a:ext cx="18415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zh-CN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Text Box 5"/>
          <p:cNvSpPr txBox="1"/>
          <p:nvPr/>
        </p:nvSpPr>
        <p:spPr>
          <a:xfrm>
            <a:off x="598488" y="3638550"/>
            <a:ext cx="18415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zh-CN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1116013" y="765175"/>
            <a:ext cx="2497137" cy="609600"/>
            <a:chOff x="1317" y="1584"/>
            <a:chExt cx="1573" cy="384"/>
          </a:xfrm>
        </p:grpSpPr>
        <p:sp>
          <p:nvSpPr>
            <p:cNvPr id="109575" name="Text Box 7"/>
            <p:cNvSpPr txBox="1">
              <a:spLocks noChangeArrowheads="1"/>
            </p:cNvSpPr>
            <p:nvPr/>
          </p:nvSpPr>
          <p:spPr bwMode="auto">
            <a:xfrm>
              <a:off x="1317" y="1608"/>
              <a:ext cx="1252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求齐次通解</a:t>
              </a:r>
            </a:p>
          </p:txBody>
        </p:sp>
        <p:graphicFrame>
          <p:nvGraphicFramePr>
            <p:cNvPr id="60464" name="Object 8"/>
            <p:cNvGraphicFramePr>
              <a:graphicFrameLocks/>
            </p:cNvGraphicFramePr>
            <p:nvPr/>
          </p:nvGraphicFramePr>
          <p:xfrm>
            <a:off x="2562" y="1584"/>
            <a:ext cx="328" cy="384"/>
          </p:xfrm>
          <a:graphic>
            <a:graphicData uri="http://schemas.openxmlformats.org/presentationml/2006/ole">
              <p:oleObj spid="_x0000_s76807" r:id="rId3" imgW="88920" imgH="127080" progId="Equation.3">
                <p:embed/>
              </p:oleObj>
            </a:graphicData>
          </a:graphic>
        </p:graphicFrame>
      </p:grpSp>
      <p:graphicFrame>
        <p:nvGraphicFramePr>
          <p:cNvPr id="109577" name="Object 9"/>
          <p:cNvGraphicFramePr>
            <a:graphicFrameLocks/>
          </p:cNvGraphicFramePr>
          <p:nvPr/>
        </p:nvGraphicFramePr>
        <p:xfrm>
          <a:off x="1193800" y="3500438"/>
          <a:ext cx="4686300" cy="1001712"/>
        </p:xfrm>
        <a:graphic>
          <a:graphicData uri="http://schemas.openxmlformats.org/presentationml/2006/ole">
            <p:oleObj spid="_x0000_s76806" r:id="rId4" imgW="1905480" imgH="292320" progId="Equation.3">
              <p:embed/>
            </p:oleObj>
          </a:graphicData>
        </a:graphic>
      </p:graphicFrame>
      <p:grpSp>
        <p:nvGrpSpPr>
          <p:cNvPr id="3" name="Group 10"/>
          <p:cNvGrpSpPr/>
          <p:nvPr/>
        </p:nvGrpSpPr>
        <p:grpSpPr>
          <a:xfrm>
            <a:off x="468313" y="1341438"/>
            <a:ext cx="5821362" cy="1003300"/>
            <a:chOff x="347" y="1402"/>
            <a:chExt cx="3667" cy="632"/>
          </a:xfrm>
        </p:grpSpPr>
        <p:graphicFrame>
          <p:nvGraphicFramePr>
            <p:cNvPr id="60460" name="Object 11"/>
            <p:cNvGraphicFramePr>
              <a:graphicFrameLocks/>
            </p:cNvGraphicFramePr>
            <p:nvPr/>
          </p:nvGraphicFramePr>
          <p:xfrm>
            <a:off x="1610" y="1402"/>
            <a:ext cx="1891" cy="632"/>
          </p:xfrm>
          <a:graphic>
            <a:graphicData uri="http://schemas.openxmlformats.org/presentationml/2006/ole">
              <p:oleObj spid="_x0000_s76805" r:id="rId5" imgW="1283040" imgH="343080" progId="Equation.3">
                <p:embed/>
              </p:oleObj>
            </a:graphicData>
          </a:graphic>
        </p:graphicFrame>
        <p:sp>
          <p:nvSpPr>
            <p:cNvPr id="60461" name="Text Box 12"/>
            <p:cNvSpPr txBox="1"/>
            <p:nvPr/>
          </p:nvSpPr>
          <p:spPr>
            <a:xfrm>
              <a:off x="347" y="1553"/>
              <a:ext cx="148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齐次通解即：</a:t>
              </a:r>
            </a:p>
          </p:txBody>
        </p:sp>
        <p:sp>
          <p:nvSpPr>
            <p:cNvPr id="60462" name="Text Box 13"/>
            <p:cNvSpPr txBox="1"/>
            <p:nvPr/>
          </p:nvSpPr>
          <p:spPr>
            <a:xfrm>
              <a:off x="3330" y="1553"/>
              <a:ext cx="684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 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的解</a:t>
              </a:r>
            </a:p>
          </p:txBody>
        </p:sp>
      </p:grpSp>
      <p:sp>
        <p:nvSpPr>
          <p:cNvPr id="60424" name="Rectangle 14"/>
          <p:cNvSpPr/>
          <p:nvPr/>
        </p:nvSpPr>
        <p:spPr>
          <a:xfrm>
            <a:off x="3657600" y="3619500"/>
            <a:ext cx="18415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endParaRPr lang="zh-CN" altLang="zh-CN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83" name="Text Box 15"/>
          <p:cNvSpPr txBox="1">
            <a:spLocks noChangeArrowheads="1"/>
          </p:cNvSpPr>
          <p:nvPr/>
        </p:nvSpPr>
        <p:spPr bwMode="auto">
          <a:xfrm>
            <a:off x="1116013" y="3357563"/>
            <a:ext cx="30702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微分方程的通解为</a:t>
            </a:r>
          </a:p>
        </p:txBody>
      </p:sp>
      <p:graphicFrame>
        <p:nvGraphicFramePr>
          <p:cNvPr id="109584" name="Object 16"/>
          <p:cNvGraphicFramePr>
            <a:graphicFrameLocks/>
          </p:cNvGraphicFramePr>
          <p:nvPr/>
        </p:nvGraphicFramePr>
        <p:xfrm>
          <a:off x="5975350" y="3941763"/>
          <a:ext cx="2197100" cy="512762"/>
        </p:xfrm>
        <a:graphic>
          <a:graphicData uri="http://schemas.openxmlformats.org/presentationml/2006/ole">
            <p:oleObj spid="_x0000_s76804" r:id="rId6" imgW="901800" imgH="88920" progId="Equation.3">
              <p:embed/>
            </p:oleObj>
          </a:graphicData>
        </a:graphic>
      </p:graphicFrame>
      <p:graphicFrame>
        <p:nvGraphicFramePr>
          <p:cNvPr id="109589" name="Object 21"/>
          <p:cNvGraphicFramePr>
            <a:graphicFrameLocks/>
          </p:cNvGraphicFramePr>
          <p:nvPr/>
        </p:nvGraphicFramePr>
        <p:xfrm>
          <a:off x="468313" y="1928813"/>
          <a:ext cx="5027612" cy="1212850"/>
        </p:xfrm>
        <a:graphic>
          <a:graphicData uri="http://schemas.openxmlformats.org/presentationml/2006/ole">
            <p:oleObj spid="_x0000_s76803" r:id="rId7" imgW="2070720" imgH="432000" progId="Equation.3">
              <p:embed/>
            </p:oleObj>
          </a:graphicData>
        </a:graphic>
      </p:graphicFrame>
      <p:sp>
        <p:nvSpPr>
          <p:cNvPr id="109590" name="Text Box 22"/>
          <p:cNvSpPr txBox="1">
            <a:spLocks noChangeArrowheads="1"/>
          </p:cNvSpPr>
          <p:nvPr/>
        </p:nvSpPr>
        <p:spPr bwMode="auto">
          <a:xfrm>
            <a:off x="1120775" y="4581525"/>
            <a:ext cx="2587625" cy="523875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确定积分常数</a:t>
            </a:r>
            <a:r>
              <a:rPr kumimoji="1" lang="en-US" altLang="zh-CN" sz="28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endParaRPr kumimoji="1" lang="en-US" altLang="zh-CN" sz="2800" b="1" kern="1200" cap="none" spc="0" normalizeH="0" baseline="0" noProof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" name="Group 23"/>
          <p:cNvGrpSpPr/>
          <p:nvPr/>
        </p:nvGrpSpPr>
        <p:grpSpPr>
          <a:xfrm>
            <a:off x="468313" y="5229225"/>
            <a:ext cx="5867400" cy="579438"/>
            <a:chOff x="528" y="3379"/>
            <a:chExt cx="3696" cy="365"/>
          </a:xfrm>
        </p:grpSpPr>
        <p:graphicFrame>
          <p:nvGraphicFramePr>
            <p:cNvPr id="60458" name="Object 24"/>
            <p:cNvGraphicFramePr>
              <a:graphicFrameLocks/>
            </p:cNvGraphicFramePr>
            <p:nvPr/>
          </p:nvGraphicFramePr>
          <p:xfrm>
            <a:off x="3120" y="3379"/>
            <a:ext cx="1104" cy="365"/>
          </p:xfrm>
          <a:graphic>
            <a:graphicData uri="http://schemas.openxmlformats.org/presentationml/2006/ole">
              <p:oleObj spid="_x0000_s76802" r:id="rId8" imgW="749520" imgH="127080" progId="Equation.3">
                <p:embed/>
              </p:oleObj>
            </a:graphicData>
          </a:graphic>
        </p:graphicFrame>
        <p:sp>
          <p:nvSpPr>
            <p:cNvPr id="60459" name="Text Box 25"/>
            <p:cNvSpPr txBox="1"/>
            <p:nvPr/>
          </p:nvSpPr>
          <p:spPr>
            <a:xfrm>
              <a:off x="528" y="3407"/>
              <a:ext cx="2665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根据换路定则在  </a:t>
              </a: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t=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zh-CN" sz="28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+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时，</a:t>
              </a:r>
            </a:p>
          </p:txBody>
        </p:sp>
      </p:grpSp>
      <p:graphicFrame>
        <p:nvGraphicFramePr>
          <p:cNvPr id="109594" name="Object 26"/>
          <p:cNvGraphicFramePr>
            <a:graphicFrameLocks/>
          </p:cNvGraphicFramePr>
          <p:nvPr/>
        </p:nvGraphicFramePr>
        <p:xfrm>
          <a:off x="1187450" y="5813425"/>
          <a:ext cx="1409700" cy="574675"/>
        </p:xfrm>
        <a:graphic>
          <a:graphicData uri="http://schemas.openxmlformats.org/presentationml/2006/ole">
            <p:oleObj spid="_x0000_s76801" r:id="rId9" imgW="876600" imgH="228600" progId="Equation.DSMT4">
              <p:embed/>
            </p:oleObj>
          </a:graphicData>
        </a:graphic>
      </p:graphicFrame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2ADDEC-FA76-47DF-B64E-0AC9F5AADA4C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43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pSp>
        <p:nvGrpSpPr>
          <p:cNvPr id="60433" name="组合 58"/>
          <p:cNvGrpSpPr/>
          <p:nvPr/>
        </p:nvGrpSpPr>
        <p:grpSpPr>
          <a:xfrm>
            <a:off x="6516688" y="260350"/>
            <a:ext cx="2668587" cy="2089150"/>
            <a:chOff x="5580112" y="620688"/>
            <a:chExt cx="2668588" cy="2088232"/>
          </a:xfrm>
        </p:grpSpPr>
        <p:grpSp>
          <p:nvGrpSpPr>
            <p:cNvPr id="60434" name="Group 21"/>
            <p:cNvGrpSpPr/>
            <p:nvPr/>
          </p:nvGrpSpPr>
          <p:grpSpPr>
            <a:xfrm>
              <a:off x="5580112" y="875357"/>
              <a:ext cx="2668588" cy="1833563"/>
              <a:chOff x="3931" y="687"/>
              <a:chExt cx="1681" cy="1155"/>
            </a:xfrm>
          </p:grpSpPr>
          <p:sp>
            <p:nvSpPr>
              <p:cNvPr id="60436" name="Oval 23"/>
              <p:cNvSpPr/>
              <p:nvPr/>
            </p:nvSpPr>
            <p:spPr>
              <a:xfrm>
                <a:off x="3931" y="1222"/>
                <a:ext cx="270" cy="283"/>
              </a:xfrm>
              <a:prstGeom prst="ellipse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437" name="Line 25"/>
              <p:cNvSpPr/>
              <p:nvPr/>
            </p:nvSpPr>
            <p:spPr>
              <a:xfrm>
                <a:off x="4061" y="875"/>
                <a:ext cx="0" cy="967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grpSp>
            <p:nvGrpSpPr>
              <p:cNvPr id="60438" name="Group 26"/>
              <p:cNvGrpSpPr/>
              <p:nvPr/>
            </p:nvGrpSpPr>
            <p:grpSpPr>
              <a:xfrm>
                <a:off x="4982" y="1289"/>
                <a:ext cx="247" cy="91"/>
                <a:chOff x="4937" y="1198"/>
                <a:chExt cx="247" cy="91"/>
              </a:xfrm>
            </p:grpSpPr>
            <p:sp>
              <p:nvSpPr>
                <p:cNvPr id="60456" name="Line 27"/>
                <p:cNvSpPr/>
                <p:nvPr/>
              </p:nvSpPr>
              <p:spPr>
                <a:xfrm>
                  <a:off x="4937" y="1198"/>
                  <a:ext cx="247" cy="0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457" name="Line 28"/>
                <p:cNvSpPr/>
                <p:nvPr/>
              </p:nvSpPr>
              <p:spPr>
                <a:xfrm>
                  <a:off x="4937" y="1289"/>
                  <a:ext cx="247" cy="0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439" name="Line 29"/>
              <p:cNvSpPr/>
              <p:nvPr/>
            </p:nvSpPr>
            <p:spPr>
              <a:xfrm flipV="1">
                <a:off x="5115" y="880"/>
                <a:ext cx="1" cy="417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440" name="Rectangle 30"/>
              <p:cNvSpPr/>
              <p:nvPr/>
            </p:nvSpPr>
            <p:spPr>
              <a:xfrm>
                <a:off x="4158" y="1182"/>
                <a:ext cx="365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60441" name="Rectangle 31"/>
              <p:cNvSpPr/>
              <p:nvPr/>
            </p:nvSpPr>
            <p:spPr>
              <a:xfrm>
                <a:off x="4046" y="977"/>
                <a:ext cx="246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0442" name="Rectangle 32"/>
              <p:cNvSpPr/>
              <p:nvPr/>
            </p:nvSpPr>
            <p:spPr>
              <a:xfrm>
                <a:off x="4092" y="1318"/>
                <a:ext cx="230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60443" name="Line 33"/>
              <p:cNvSpPr/>
              <p:nvPr/>
            </p:nvSpPr>
            <p:spPr>
              <a:xfrm>
                <a:off x="4061" y="883"/>
                <a:ext cx="426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0444" name="Line 34"/>
              <p:cNvSpPr/>
              <p:nvPr/>
            </p:nvSpPr>
            <p:spPr>
              <a:xfrm>
                <a:off x="4051" y="1831"/>
                <a:ext cx="1067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445" name="Text Box 36"/>
              <p:cNvSpPr txBox="1"/>
              <p:nvPr/>
            </p:nvSpPr>
            <p:spPr>
              <a:xfrm>
                <a:off x="4731" y="1171"/>
                <a:ext cx="406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60446" name="Rectangle 37"/>
              <p:cNvSpPr/>
              <p:nvPr/>
            </p:nvSpPr>
            <p:spPr>
              <a:xfrm>
                <a:off x="4492" y="826"/>
                <a:ext cx="329" cy="129"/>
              </a:xfrm>
              <a:prstGeom prst="rect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447" name="Line 38"/>
              <p:cNvSpPr/>
              <p:nvPr/>
            </p:nvSpPr>
            <p:spPr>
              <a:xfrm>
                <a:off x="4150" y="817"/>
                <a:ext cx="276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stealth" w="med" len="med"/>
              </a:ln>
            </p:spPr>
          </p:sp>
          <p:sp>
            <p:nvSpPr>
              <p:cNvPr id="60448" name="Rectangle 39"/>
              <p:cNvSpPr/>
              <p:nvPr/>
            </p:nvSpPr>
            <p:spPr>
              <a:xfrm>
                <a:off x="5118" y="991"/>
                <a:ext cx="246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0449" name="Rectangle 40"/>
              <p:cNvSpPr/>
              <p:nvPr/>
            </p:nvSpPr>
            <p:spPr>
              <a:xfrm>
                <a:off x="5145" y="1211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60450" name="Line 41"/>
              <p:cNvSpPr/>
              <p:nvPr/>
            </p:nvSpPr>
            <p:spPr>
              <a:xfrm>
                <a:off x="4827" y="884"/>
                <a:ext cx="296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0451" name="Text Box 43"/>
              <p:cNvSpPr txBox="1"/>
              <p:nvPr/>
            </p:nvSpPr>
            <p:spPr>
              <a:xfrm>
                <a:off x="5242" y="1105"/>
                <a:ext cx="370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60452" name="Line 47"/>
              <p:cNvSpPr/>
              <p:nvPr/>
            </p:nvSpPr>
            <p:spPr>
              <a:xfrm flipV="1">
                <a:off x="5115" y="1376"/>
                <a:ext cx="1" cy="465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453" name="Rectangle 48"/>
              <p:cNvSpPr/>
              <p:nvPr/>
            </p:nvSpPr>
            <p:spPr>
              <a:xfrm>
                <a:off x="4254" y="825"/>
                <a:ext cx="246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0454" name="Rectangle 49"/>
              <p:cNvSpPr/>
              <p:nvPr/>
            </p:nvSpPr>
            <p:spPr>
              <a:xfrm>
                <a:off x="4809" y="687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60455" name="Text Box 50"/>
              <p:cNvSpPr txBox="1"/>
              <p:nvPr/>
            </p:nvSpPr>
            <p:spPr>
              <a:xfrm>
                <a:off x="4524" y="852"/>
                <a:ext cx="461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</p:grpSp>
        <p:sp>
          <p:nvSpPr>
            <p:cNvPr id="60435" name="Rectangle 22"/>
            <p:cNvSpPr/>
            <p:nvPr/>
          </p:nvSpPr>
          <p:spPr>
            <a:xfrm>
              <a:off x="6516216" y="620688"/>
              <a:ext cx="425450" cy="52387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9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9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83" grpId="0"/>
      <p:bldP spid="10959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468313" y="817563"/>
            <a:ext cx="4449763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(3)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电容电压 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的变化规律</a:t>
            </a:r>
          </a:p>
        </p:txBody>
      </p:sp>
      <p:graphicFrame>
        <p:nvGraphicFramePr>
          <p:cNvPr id="110595" name="Object 3" descr="75%"/>
          <p:cNvGraphicFramePr>
            <a:graphicFrameLocks/>
          </p:cNvGraphicFramePr>
          <p:nvPr/>
        </p:nvGraphicFramePr>
        <p:xfrm>
          <a:off x="1409700" y="5583238"/>
          <a:ext cx="5180013" cy="747712"/>
        </p:xfrm>
        <a:graphic>
          <a:graphicData uri="http://schemas.openxmlformats.org/presentationml/2006/ole">
            <p:oleObj spid="_x0000_s77830" r:id="rId3" imgW="3874320" imgH="393840" progId="Equation.DSMT4">
              <p:embed/>
            </p:oleObj>
          </a:graphicData>
        </a:graphic>
      </p:graphicFrame>
      <p:graphicFrame>
        <p:nvGraphicFramePr>
          <p:cNvPr id="110596" name="Object 4" descr="40%"/>
          <p:cNvGraphicFramePr>
            <a:graphicFrameLocks/>
          </p:cNvGraphicFramePr>
          <p:nvPr/>
        </p:nvGraphicFramePr>
        <p:xfrm>
          <a:off x="3995738" y="1485900"/>
          <a:ext cx="2814637" cy="719138"/>
        </p:xfrm>
        <a:graphic>
          <a:graphicData uri="http://schemas.openxmlformats.org/presentationml/2006/ole">
            <p:oleObj spid="_x0000_s77829" r:id="rId4" imgW="1663920" imgH="419040" progId="Equation.DSMT4">
              <p:embed/>
            </p:oleObj>
          </a:graphicData>
        </a:graphic>
      </p:graphicFrame>
      <p:sp>
        <p:nvSpPr>
          <p:cNvPr id="110597" name="AutoShape 5"/>
          <p:cNvSpPr/>
          <p:nvPr/>
        </p:nvSpPr>
        <p:spPr>
          <a:xfrm>
            <a:off x="4953000" y="4724400"/>
            <a:ext cx="1447800" cy="533400"/>
          </a:xfrm>
          <a:prstGeom prst="wedgeRoundRectCallout">
            <a:avLst>
              <a:gd name="adj1" fmla="val -104278"/>
              <a:gd name="adj2" fmla="val -146431"/>
              <a:gd name="adj3" fmla="val 16667"/>
            </a:avLst>
          </a:prstGeom>
          <a:solidFill>
            <a:srgbClr val="FFFFCC"/>
          </a:solidFill>
          <a:ln w="2857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暂态分量</a:t>
            </a:r>
          </a:p>
        </p:txBody>
      </p:sp>
      <p:sp>
        <p:nvSpPr>
          <p:cNvPr id="110598" name="AutoShape 6" descr="40%"/>
          <p:cNvSpPr/>
          <p:nvPr/>
        </p:nvSpPr>
        <p:spPr>
          <a:xfrm>
            <a:off x="1066800" y="1828800"/>
            <a:ext cx="1447800" cy="533400"/>
          </a:xfrm>
          <a:prstGeom prst="wedgeRoundRectCallout">
            <a:avLst>
              <a:gd name="adj1" fmla="val 125875"/>
              <a:gd name="adj2" fmla="val 162204"/>
              <a:gd name="adj3" fmla="val 16667"/>
            </a:avLst>
          </a:prstGeom>
          <a:pattFill prst="pct40">
            <a:fgClr>
              <a:srgbClr val="FFCCCC"/>
            </a:fgClr>
            <a:bgClr>
              <a:schemeClr val="bg1"/>
            </a:bgClr>
          </a:pattFill>
          <a:ln w="2857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稳态分量</a:t>
            </a:r>
          </a:p>
        </p:txBody>
      </p:sp>
      <p:sp>
        <p:nvSpPr>
          <p:cNvPr id="110599" name="AutoShape 7" descr="40%"/>
          <p:cNvSpPr/>
          <p:nvPr/>
        </p:nvSpPr>
        <p:spPr>
          <a:xfrm>
            <a:off x="381000" y="3124200"/>
            <a:ext cx="1676400" cy="1295400"/>
          </a:xfrm>
          <a:prstGeom prst="wedgeRoundRectCallout">
            <a:avLst>
              <a:gd name="adj1" fmla="val 140343"/>
              <a:gd name="adj2" fmla="val -62255"/>
              <a:gd name="adj3" fmla="val 16667"/>
            </a:avLst>
          </a:prstGeom>
          <a:pattFill prst="pct40">
            <a:fgClr>
              <a:srgbClr val="FFCCCC"/>
            </a:fgClr>
            <a:bgClr>
              <a:schemeClr val="bg1"/>
            </a:bgClr>
          </a:pattFill>
          <a:ln w="2857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电路达到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稳定状态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时的电压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2743200" y="3952875"/>
            <a:ext cx="3162300" cy="1157288"/>
            <a:chOff x="1728" y="2490"/>
            <a:chExt cx="1992" cy="729"/>
          </a:xfrm>
        </p:grpSpPr>
        <p:sp>
          <p:nvSpPr>
            <p:cNvPr id="61477" name="Freeform 9"/>
            <p:cNvSpPr/>
            <p:nvPr/>
          </p:nvSpPr>
          <p:spPr>
            <a:xfrm>
              <a:off x="2102" y="2524"/>
              <a:ext cx="1392" cy="601"/>
            </a:xfrm>
            <a:custGeom>
              <a:avLst/>
              <a:gdLst>
                <a:gd name="txL" fmla="*/ 0 w 1248"/>
                <a:gd name="txT" fmla="*/ 0 h 624"/>
                <a:gd name="txR" fmla="*/ 1248 w 1248"/>
                <a:gd name="txB" fmla="*/ 624 h 624"/>
              </a:gdLst>
              <a:ahLst/>
              <a:cxnLst>
                <a:cxn ang="0">
                  <a:pos x="0" y="369"/>
                </a:cxn>
                <a:cxn ang="0">
                  <a:pos x="1767" y="85"/>
                </a:cxn>
                <a:cxn ang="0">
                  <a:pos x="5758" y="0"/>
                </a:cxn>
              </a:cxnLst>
              <a:rect l="txL" t="txT" r="txR" b="txB"/>
              <a:pathLst>
                <a:path w="1248" h="624">
                  <a:moveTo>
                    <a:pt x="0" y="624"/>
                  </a:moveTo>
                  <a:cubicBezTo>
                    <a:pt x="88" y="436"/>
                    <a:pt x="176" y="248"/>
                    <a:pt x="384" y="144"/>
                  </a:cubicBezTo>
                  <a:cubicBezTo>
                    <a:pt x="592" y="40"/>
                    <a:pt x="920" y="20"/>
                    <a:pt x="1248" y="0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8" name="Text Box 10"/>
            <p:cNvSpPr txBox="1"/>
            <p:nvPr/>
          </p:nvSpPr>
          <p:spPr>
            <a:xfrm>
              <a:off x="1728" y="2812"/>
              <a:ext cx="377" cy="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-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1479" name="Object 11"/>
            <p:cNvGraphicFramePr>
              <a:graphicFrameLocks/>
            </p:cNvGraphicFramePr>
            <p:nvPr/>
          </p:nvGraphicFramePr>
          <p:xfrm>
            <a:off x="3408" y="2490"/>
            <a:ext cx="312" cy="390"/>
          </p:xfrm>
          <a:graphic>
            <a:graphicData uri="http://schemas.openxmlformats.org/presentationml/2006/ole">
              <p:oleObj spid="_x0000_s77828" r:id="rId5" imgW="88920" imgH="127080" progId="Equation.3">
                <p:embed/>
              </p:oleObj>
            </a:graphicData>
          </a:graphic>
        </p:graphicFrame>
      </p:grpSp>
      <p:grpSp>
        <p:nvGrpSpPr>
          <p:cNvPr id="3" name="Group 12"/>
          <p:cNvGrpSpPr/>
          <p:nvPr/>
        </p:nvGrpSpPr>
        <p:grpSpPr>
          <a:xfrm>
            <a:off x="2743200" y="2667000"/>
            <a:ext cx="3429000" cy="619125"/>
            <a:chOff x="1728" y="1680"/>
            <a:chExt cx="2160" cy="390"/>
          </a:xfrm>
        </p:grpSpPr>
        <p:graphicFrame>
          <p:nvGraphicFramePr>
            <p:cNvPr id="61474" name="Object 13"/>
            <p:cNvGraphicFramePr>
              <a:graphicFrameLocks/>
            </p:cNvGraphicFramePr>
            <p:nvPr/>
          </p:nvGraphicFramePr>
          <p:xfrm>
            <a:off x="3576" y="1680"/>
            <a:ext cx="312" cy="390"/>
          </p:xfrm>
          <a:graphic>
            <a:graphicData uri="http://schemas.openxmlformats.org/presentationml/2006/ole">
              <p:oleObj spid="_x0000_s77827" r:id="rId6" imgW="88920" imgH="127080" progId="Equation.3">
                <p:embed/>
              </p:oleObj>
            </a:graphicData>
          </a:graphic>
        </p:graphicFrame>
        <p:sp>
          <p:nvSpPr>
            <p:cNvPr id="61475" name="Line 14"/>
            <p:cNvSpPr/>
            <p:nvPr/>
          </p:nvSpPr>
          <p:spPr>
            <a:xfrm>
              <a:off x="2112" y="1878"/>
              <a:ext cx="1440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476" name="Rectangle 15"/>
            <p:cNvSpPr/>
            <p:nvPr/>
          </p:nvSpPr>
          <p:spPr>
            <a:xfrm>
              <a:off x="1728" y="1687"/>
              <a:ext cx="40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3352800" y="2895600"/>
            <a:ext cx="2209800" cy="1030288"/>
            <a:chOff x="6288" y="2279"/>
            <a:chExt cx="1392" cy="649"/>
          </a:xfrm>
        </p:grpSpPr>
        <p:graphicFrame>
          <p:nvGraphicFramePr>
            <p:cNvPr id="61472" name="Object 17"/>
            <p:cNvGraphicFramePr>
              <a:graphicFrameLocks/>
            </p:cNvGraphicFramePr>
            <p:nvPr/>
          </p:nvGraphicFramePr>
          <p:xfrm>
            <a:off x="7104" y="2279"/>
            <a:ext cx="295" cy="390"/>
          </p:xfrm>
          <a:graphic>
            <a:graphicData uri="http://schemas.openxmlformats.org/presentationml/2006/ole">
              <p:oleObj spid="_x0000_s77826" r:id="rId7" imgW="76320" imgH="127080" progId="Equation.3">
                <p:embed/>
              </p:oleObj>
            </a:graphicData>
          </a:graphic>
        </p:graphicFrame>
        <p:sp>
          <p:nvSpPr>
            <p:cNvPr id="61473" name="Freeform 18"/>
            <p:cNvSpPr/>
            <p:nvPr/>
          </p:nvSpPr>
          <p:spPr>
            <a:xfrm>
              <a:off x="6288" y="2327"/>
              <a:ext cx="1392" cy="601"/>
            </a:xfrm>
            <a:custGeom>
              <a:avLst/>
              <a:gdLst>
                <a:gd name="txL" fmla="*/ 0 w 1248"/>
                <a:gd name="txT" fmla="*/ 0 h 624"/>
                <a:gd name="txR" fmla="*/ 1248 w 1248"/>
                <a:gd name="txB" fmla="*/ 624 h 624"/>
              </a:gdLst>
              <a:ahLst/>
              <a:cxnLst>
                <a:cxn ang="0">
                  <a:pos x="0" y="369"/>
                </a:cxn>
                <a:cxn ang="0">
                  <a:pos x="1767" y="85"/>
                </a:cxn>
                <a:cxn ang="0">
                  <a:pos x="5758" y="0"/>
                </a:cxn>
              </a:cxnLst>
              <a:rect l="txL" t="txT" r="txR" b="txB"/>
              <a:pathLst>
                <a:path w="1248" h="624">
                  <a:moveTo>
                    <a:pt x="0" y="624"/>
                  </a:moveTo>
                  <a:cubicBezTo>
                    <a:pt x="88" y="436"/>
                    <a:pt x="176" y="248"/>
                    <a:pt x="384" y="144"/>
                  </a:cubicBezTo>
                  <a:cubicBezTo>
                    <a:pt x="592" y="40"/>
                    <a:pt x="920" y="20"/>
                    <a:pt x="1248" y="0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0611" name="AutoShape 19"/>
          <p:cNvSpPr/>
          <p:nvPr/>
        </p:nvSpPr>
        <p:spPr>
          <a:xfrm>
            <a:off x="6629400" y="2438400"/>
            <a:ext cx="1295400" cy="1220788"/>
          </a:xfrm>
          <a:prstGeom prst="wedgeRoundRectCallout">
            <a:avLst>
              <a:gd name="adj1" fmla="val -136153"/>
              <a:gd name="adj2" fmla="val 77569"/>
              <a:gd name="adj3" fmla="val 16667"/>
            </a:avLst>
          </a:prstGeom>
          <a:solidFill>
            <a:srgbClr val="FFFFCC"/>
          </a:solidFill>
          <a:ln w="2857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仅存在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于暂态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过程中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Group 20"/>
          <p:cNvGrpSpPr/>
          <p:nvPr/>
        </p:nvGrpSpPr>
        <p:grpSpPr>
          <a:xfrm>
            <a:off x="3352800" y="2971800"/>
            <a:ext cx="609600" cy="1905000"/>
            <a:chOff x="2112" y="1872"/>
            <a:chExt cx="384" cy="1200"/>
          </a:xfrm>
        </p:grpSpPr>
        <p:sp>
          <p:nvSpPr>
            <p:cNvPr id="61470" name="Line 21"/>
            <p:cNvSpPr/>
            <p:nvPr/>
          </p:nvSpPr>
          <p:spPr>
            <a:xfrm flipV="1">
              <a:off x="2112" y="1872"/>
              <a:ext cx="384" cy="57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61471" name="Line 22"/>
            <p:cNvSpPr/>
            <p:nvPr/>
          </p:nvSpPr>
          <p:spPr>
            <a:xfrm flipV="1">
              <a:off x="2112" y="2496"/>
              <a:ext cx="384" cy="57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110615" name="Line 23"/>
          <p:cNvSpPr/>
          <p:nvPr/>
        </p:nvSpPr>
        <p:spPr>
          <a:xfrm>
            <a:off x="3962400" y="2971800"/>
            <a:ext cx="0" cy="1295400"/>
          </a:xfrm>
          <a:prstGeom prst="line">
            <a:avLst/>
          </a:prstGeom>
          <a:ln w="28575" cap="flat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10616" name="Text Box 24"/>
          <p:cNvSpPr txBox="1"/>
          <p:nvPr/>
        </p:nvSpPr>
        <p:spPr>
          <a:xfrm>
            <a:off x="3886200" y="3505200"/>
            <a:ext cx="7620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6" name="Group 25"/>
          <p:cNvGrpSpPr/>
          <p:nvPr/>
        </p:nvGrpSpPr>
        <p:grpSpPr>
          <a:xfrm>
            <a:off x="2057400" y="2997200"/>
            <a:ext cx="1905000" cy="523875"/>
            <a:chOff x="1296" y="1888"/>
            <a:chExt cx="1200" cy="330"/>
          </a:xfrm>
        </p:grpSpPr>
        <p:sp>
          <p:nvSpPr>
            <p:cNvPr id="61468" name="Line 26"/>
            <p:cNvSpPr/>
            <p:nvPr/>
          </p:nvSpPr>
          <p:spPr>
            <a:xfrm>
              <a:off x="2112" y="2040"/>
              <a:ext cx="384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61469" name="Text Box 27"/>
            <p:cNvSpPr txBox="1"/>
            <p:nvPr/>
          </p:nvSpPr>
          <p:spPr>
            <a:xfrm>
              <a:off x="1296" y="1888"/>
              <a:ext cx="865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63.2%</a:t>
              </a:r>
              <a:r>
                <a:rPr lang="en-US" altLang="zh-CN" sz="2800" i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1905000" y="3962400"/>
            <a:ext cx="2057400" cy="523875"/>
            <a:chOff x="1200" y="2496"/>
            <a:chExt cx="1296" cy="330"/>
          </a:xfrm>
        </p:grpSpPr>
        <p:sp>
          <p:nvSpPr>
            <p:cNvPr id="61466" name="Text Box 29"/>
            <p:cNvSpPr txBox="1"/>
            <p:nvPr/>
          </p:nvSpPr>
          <p:spPr>
            <a:xfrm>
              <a:off x="1200" y="2496"/>
              <a:ext cx="94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-36.8%</a:t>
              </a:r>
              <a:r>
                <a:rPr lang="en-US" altLang="zh-CN" sz="2800" i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61467" name="Line 30"/>
            <p:cNvSpPr/>
            <p:nvPr/>
          </p:nvSpPr>
          <p:spPr>
            <a:xfrm>
              <a:off x="2112" y="2688"/>
              <a:ext cx="384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</p:grpSp>
      <p:grpSp>
        <p:nvGrpSpPr>
          <p:cNvPr id="8" name="Group 31"/>
          <p:cNvGrpSpPr/>
          <p:nvPr/>
        </p:nvGrpSpPr>
        <p:grpSpPr>
          <a:xfrm>
            <a:off x="2914650" y="1906588"/>
            <a:ext cx="3386138" cy="3351212"/>
            <a:chOff x="1836" y="1201"/>
            <a:chExt cx="2133" cy="2111"/>
          </a:xfrm>
        </p:grpSpPr>
        <p:grpSp>
          <p:nvGrpSpPr>
            <p:cNvPr id="61460" name="Group 32"/>
            <p:cNvGrpSpPr/>
            <p:nvPr/>
          </p:nvGrpSpPr>
          <p:grpSpPr>
            <a:xfrm>
              <a:off x="2064" y="1201"/>
              <a:ext cx="1905" cy="2111"/>
              <a:chOff x="6209" y="817"/>
              <a:chExt cx="1905" cy="2111"/>
            </a:xfrm>
          </p:grpSpPr>
          <p:sp>
            <p:nvSpPr>
              <p:cNvPr id="61462" name="Line 33"/>
              <p:cNvSpPr/>
              <p:nvPr/>
            </p:nvSpPr>
            <p:spPr>
              <a:xfrm flipV="1">
                <a:off x="6209" y="2112"/>
                <a:ext cx="1829" cy="5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1463" name="Text Box 34"/>
              <p:cNvSpPr txBox="1"/>
              <p:nvPr/>
            </p:nvSpPr>
            <p:spPr>
              <a:xfrm>
                <a:off x="7935" y="2016"/>
                <a:ext cx="17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t</a:t>
                </a:r>
              </a:p>
            </p:txBody>
          </p:sp>
          <p:graphicFrame>
            <p:nvGraphicFramePr>
              <p:cNvPr id="61464" name="Object 35"/>
              <p:cNvGraphicFramePr>
                <a:graphicFrameLocks/>
              </p:cNvGraphicFramePr>
              <p:nvPr/>
            </p:nvGraphicFramePr>
            <p:xfrm>
              <a:off x="6339" y="817"/>
              <a:ext cx="311" cy="438"/>
            </p:xfrm>
            <a:graphic>
              <a:graphicData uri="http://schemas.openxmlformats.org/presentationml/2006/ole">
                <p:oleObj spid="_x0000_s77825" r:id="rId8" imgW="76320" imgH="127080" progId="Equation.3">
                  <p:embed/>
                </p:oleObj>
              </a:graphicData>
            </a:graphic>
          </p:graphicFrame>
          <p:sp>
            <p:nvSpPr>
              <p:cNvPr id="61465" name="Line 36"/>
              <p:cNvSpPr/>
              <p:nvPr/>
            </p:nvSpPr>
            <p:spPr>
              <a:xfrm flipH="1" flipV="1">
                <a:off x="6273" y="960"/>
                <a:ext cx="0" cy="1968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61461" name="Text Box 37"/>
            <p:cNvSpPr txBox="1"/>
            <p:nvPr/>
          </p:nvSpPr>
          <p:spPr>
            <a:xfrm>
              <a:off x="1836" y="2265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9" name="日期占位符 8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E82C875-D6BF-4EE8-B7EA-582AE323A396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10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44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06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0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0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/>
      <p:bldP spid="110597" grpId="0" animBg="1"/>
      <p:bldP spid="110598" grpId="0" animBg="1"/>
      <p:bldP spid="110599" grpId="0" animBg="1"/>
      <p:bldP spid="110611" grpId="0" animBg="1"/>
      <p:bldP spid="1106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395288" y="889000"/>
            <a:ext cx="3789363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 </a:t>
            </a:r>
            <a:r>
              <a:rPr kumimoji="1" lang="zh-CN" altLang="en-US" sz="28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使用三要素法求解</a:t>
            </a:r>
            <a:r>
              <a:rPr kumimoji="1" lang="en-US" altLang="zh-CN" sz="2800" b="1" i="1" kern="1200" cap="none" spc="0" normalizeH="0" baseline="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1" kern="1200" cap="none" spc="0" normalizeH="0" baseline="-2500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28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701675" y="1409700"/>
            <a:ext cx="3067050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(1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求初始值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u</a:t>
            </a:r>
            <a:r>
              <a:rPr kumimoji="1" lang="en-US" altLang="zh-CN" sz="2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C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(0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+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)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Monotype Sorts" pitchFamily="2" charset="2"/>
            </a:endParaRPr>
          </a:p>
        </p:txBody>
      </p: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7F29B89-5E99-4AA7-8942-1B41E9CFCBB5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45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pSp>
        <p:nvGrpSpPr>
          <p:cNvPr id="62470" name="组合 4"/>
          <p:cNvGrpSpPr/>
          <p:nvPr/>
        </p:nvGrpSpPr>
        <p:grpSpPr>
          <a:xfrm>
            <a:off x="5435600" y="908050"/>
            <a:ext cx="2668588" cy="2089150"/>
            <a:chOff x="5580112" y="620688"/>
            <a:chExt cx="2668588" cy="2088232"/>
          </a:xfrm>
        </p:grpSpPr>
        <p:grpSp>
          <p:nvGrpSpPr>
            <p:cNvPr id="62478" name="Group 21"/>
            <p:cNvGrpSpPr/>
            <p:nvPr/>
          </p:nvGrpSpPr>
          <p:grpSpPr>
            <a:xfrm>
              <a:off x="5580112" y="875357"/>
              <a:ext cx="2668588" cy="1833563"/>
              <a:chOff x="3931" y="687"/>
              <a:chExt cx="1681" cy="1155"/>
            </a:xfrm>
          </p:grpSpPr>
          <p:sp>
            <p:nvSpPr>
              <p:cNvPr id="62480" name="Oval 23"/>
              <p:cNvSpPr/>
              <p:nvPr/>
            </p:nvSpPr>
            <p:spPr>
              <a:xfrm>
                <a:off x="3931" y="1222"/>
                <a:ext cx="270" cy="283"/>
              </a:xfrm>
              <a:prstGeom prst="ellipse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481" name="Line 25"/>
              <p:cNvSpPr/>
              <p:nvPr/>
            </p:nvSpPr>
            <p:spPr>
              <a:xfrm>
                <a:off x="4061" y="875"/>
                <a:ext cx="0" cy="967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grpSp>
            <p:nvGrpSpPr>
              <p:cNvPr id="62482" name="Group 26"/>
              <p:cNvGrpSpPr/>
              <p:nvPr/>
            </p:nvGrpSpPr>
            <p:grpSpPr>
              <a:xfrm>
                <a:off x="4982" y="1289"/>
                <a:ext cx="247" cy="91"/>
                <a:chOff x="4937" y="1198"/>
                <a:chExt cx="247" cy="91"/>
              </a:xfrm>
            </p:grpSpPr>
            <p:sp>
              <p:nvSpPr>
                <p:cNvPr id="62500" name="Line 27"/>
                <p:cNvSpPr/>
                <p:nvPr/>
              </p:nvSpPr>
              <p:spPr>
                <a:xfrm>
                  <a:off x="4937" y="1198"/>
                  <a:ext cx="247" cy="0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2501" name="Line 28"/>
                <p:cNvSpPr/>
                <p:nvPr/>
              </p:nvSpPr>
              <p:spPr>
                <a:xfrm>
                  <a:off x="4937" y="1289"/>
                  <a:ext cx="247" cy="0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2483" name="Line 29"/>
              <p:cNvSpPr/>
              <p:nvPr/>
            </p:nvSpPr>
            <p:spPr>
              <a:xfrm flipV="1">
                <a:off x="5115" y="880"/>
                <a:ext cx="1" cy="417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2484" name="Rectangle 30"/>
              <p:cNvSpPr/>
              <p:nvPr/>
            </p:nvSpPr>
            <p:spPr>
              <a:xfrm>
                <a:off x="4158" y="1182"/>
                <a:ext cx="365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62485" name="Rectangle 31"/>
              <p:cNvSpPr/>
              <p:nvPr/>
            </p:nvSpPr>
            <p:spPr>
              <a:xfrm>
                <a:off x="4046" y="977"/>
                <a:ext cx="246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2486" name="Rectangle 32"/>
              <p:cNvSpPr/>
              <p:nvPr/>
            </p:nvSpPr>
            <p:spPr>
              <a:xfrm>
                <a:off x="4092" y="1318"/>
                <a:ext cx="230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62487" name="Line 33"/>
              <p:cNvSpPr/>
              <p:nvPr/>
            </p:nvSpPr>
            <p:spPr>
              <a:xfrm>
                <a:off x="4061" y="883"/>
                <a:ext cx="426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2488" name="Line 34"/>
              <p:cNvSpPr/>
              <p:nvPr/>
            </p:nvSpPr>
            <p:spPr>
              <a:xfrm>
                <a:off x="4051" y="1831"/>
                <a:ext cx="1067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2489" name="Text Box 36"/>
              <p:cNvSpPr txBox="1"/>
              <p:nvPr/>
            </p:nvSpPr>
            <p:spPr>
              <a:xfrm>
                <a:off x="4731" y="1171"/>
                <a:ext cx="406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62490" name="Rectangle 37"/>
              <p:cNvSpPr/>
              <p:nvPr/>
            </p:nvSpPr>
            <p:spPr>
              <a:xfrm>
                <a:off x="4492" y="826"/>
                <a:ext cx="329" cy="129"/>
              </a:xfrm>
              <a:prstGeom prst="rect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491" name="Line 38"/>
              <p:cNvSpPr/>
              <p:nvPr/>
            </p:nvSpPr>
            <p:spPr>
              <a:xfrm>
                <a:off x="4150" y="817"/>
                <a:ext cx="276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stealth" w="med" len="med"/>
              </a:ln>
            </p:spPr>
          </p:sp>
          <p:sp>
            <p:nvSpPr>
              <p:cNvPr id="62492" name="Rectangle 39"/>
              <p:cNvSpPr/>
              <p:nvPr/>
            </p:nvSpPr>
            <p:spPr>
              <a:xfrm>
                <a:off x="5118" y="991"/>
                <a:ext cx="246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2493" name="Rectangle 40"/>
              <p:cNvSpPr/>
              <p:nvPr/>
            </p:nvSpPr>
            <p:spPr>
              <a:xfrm>
                <a:off x="5145" y="1211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62494" name="Line 41"/>
              <p:cNvSpPr/>
              <p:nvPr/>
            </p:nvSpPr>
            <p:spPr>
              <a:xfrm>
                <a:off x="4827" y="884"/>
                <a:ext cx="296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2495" name="Text Box 43"/>
              <p:cNvSpPr txBox="1"/>
              <p:nvPr/>
            </p:nvSpPr>
            <p:spPr>
              <a:xfrm>
                <a:off x="5242" y="1105"/>
                <a:ext cx="370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62496" name="Line 47"/>
              <p:cNvSpPr/>
              <p:nvPr/>
            </p:nvSpPr>
            <p:spPr>
              <a:xfrm flipV="1">
                <a:off x="5115" y="1376"/>
                <a:ext cx="1" cy="465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2497" name="Rectangle 48"/>
              <p:cNvSpPr/>
              <p:nvPr/>
            </p:nvSpPr>
            <p:spPr>
              <a:xfrm>
                <a:off x="4254" y="825"/>
                <a:ext cx="246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2498" name="Rectangle 49"/>
              <p:cNvSpPr/>
              <p:nvPr/>
            </p:nvSpPr>
            <p:spPr>
              <a:xfrm>
                <a:off x="4809" y="687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62499" name="Text Box 50"/>
              <p:cNvSpPr txBox="1"/>
              <p:nvPr/>
            </p:nvSpPr>
            <p:spPr>
              <a:xfrm>
                <a:off x="4524" y="852"/>
                <a:ext cx="461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</p:grpSp>
        <p:sp>
          <p:nvSpPr>
            <p:cNvPr id="62479" name="Rectangle 22"/>
            <p:cNvSpPr/>
            <p:nvPr/>
          </p:nvSpPr>
          <p:spPr>
            <a:xfrm>
              <a:off x="6516216" y="620688"/>
              <a:ext cx="425450" cy="52387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</p:grpSp>
      <p:sp>
        <p:nvSpPr>
          <p:cNvPr id="57351" name="矩形 2"/>
          <p:cNvSpPr/>
          <p:nvPr/>
        </p:nvSpPr>
        <p:spPr>
          <a:xfrm>
            <a:off x="1187450" y="1989138"/>
            <a:ext cx="3046413" cy="1039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由换路定则可知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i="1" dirty="0">
                <a:solidFill>
                  <a:srgbClr val="CC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CC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solidFill>
                  <a:srgbClr val="CC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zh-CN" sz="2800" b="1" i="1" dirty="0">
                <a:solidFill>
                  <a:srgbClr val="CC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CC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solidFill>
                  <a:srgbClr val="CC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) = 0</a:t>
            </a:r>
            <a:endParaRPr lang="zh-CN" altLang="en-US" sz="2800" b="1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Rectangle 8"/>
          <p:cNvSpPr>
            <a:spLocks noChangeArrowheads="1"/>
          </p:cNvSpPr>
          <p:nvPr/>
        </p:nvSpPr>
        <p:spPr bwMode="auto">
          <a:xfrm>
            <a:off x="712788" y="2978150"/>
            <a:ext cx="3008313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(2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求稳态值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u</a:t>
            </a:r>
            <a:r>
              <a:rPr kumimoji="1" lang="en-US" altLang="zh-CN" sz="2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C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(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∞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)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Monotype Sorts" pitchFamily="2" charset="2"/>
            </a:endParaRPr>
          </a:p>
        </p:txBody>
      </p:sp>
      <p:sp>
        <p:nvSpPr>
          <p:cNvPr id="57353" name="矩形 6"/>
          <p:cNvSpPr/>
          <p:nvPr/>
        </p:nvSpPr>
        <p:spPr>
          <a:xfrm>
            <a:off x="1187450" y="3500438"/>
            <a:ext cx="1831975" cy="531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i="1" dirty="0">
                <a:solidFill>
                  <a:srgbClr val="CC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CC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∞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zh-CN" sz="2800" b="1" i="1" dirty="0">
                <a:solidFill>
                  <a:srgbClr val="CC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CC0000"/>
                </a:solidFill>
                <a:latin typeface="Times New Roman" panose="02020603050405020304" pitchFamily="18" charset="0"/>
              </a:rPr>
              <a:t>S</a:t>
            </a:r>
            <a:endParaRPr lang="zh-CN" altLang="en-US" sz="2800" b="1" baseline="-2500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684213" y="4057650"/>
            <a:ext cx="2662238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(3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求时间常数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τ</a:t>
            </a:r>
            <a:endParaRPr kumimoji="1" lang="zh-CN" altLang="en-US" sz="2800" b="1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Monotype Sorts" pitchFamily="2" charset="2"/>
            </a:endParaRPr>
          </a:p>
        </p:txBody>
      </p:sp>
      <p:sp>
        <p:nvSpPr>
          <p:cNvPr id="57355" name="矩形 46"/>
          <p:cNvSpPr/>
          <p:nvPr/>
        </p:nvSpPr>
        <p:spPr>
          <a:xfrm>
            <a:off x="1187450" y="4552950"/>
            <a:ext cx="1206500" cy="531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i="1" dirty="0">
                <a:solidFill>
                  <a:srgbClr val="CC0000"/>
                </a:solidFill>
                <a:latin typeface="Times New Roman" panose="02020603050405020304" pitchFamily="18" charset="0"/>
              </a:rPr>
              <a:t>τ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800" b="1" i="1" dirty="0">
                <a:solidFill>
                  <a:srgbClr val="CC0000"/>
                </a:solidFill>
                <a:latin typeface="Times New Roman" panose="02020603050405020304" pitchFamily="18" charset="0"/>
              </a:rPr>
              <a:t>RC</a:t>
            </a:r>
            <a:endParaRPr lang="zh-CN" altLang="en-US" sz="2800" b="1" i="1" baseline="-2500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" name="Rectangle 8"/>
          <p:cNvSpPr>
            <a:spLocks noChangeArrowheads="1"/>
          </p:cNvSpPr>
          <p:nvPr/>
        </p:nvSpPr>
        <p:spPr bwMode="auto">
          <a:xfrm>
            <a:off x="714375" y="5210175"/>
            <a:ext cx="544513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Monotype Sorts" pitchFamily="2" charset="2"/>
              </a:rPr>
              <a:t>则</a:t>
            </a:r>
          </a:p>
        </p:txBody>
      </p:sp>
      <p:graphicFrame>
        <p:nvGraphicFramePr>
          <p:cNvPr id="57357" name="对象 7"/>
          <p:cNvGraphicFramePr>
            <a:graphicFrameLocks/>
          </p:cNvGraphicFramePr>
          <p:nvPr/>
        </p:nvGraphicFramePr>
        <p:xfrm>
          <a:off x="1258888" y="4891088"/>
          <a:ext cx="7416800" cy="889000"/>
        </p:xfrm>
        <a:graphic>
          <a:graphicData uri="http://schemas.openxmlformats.org/presentationml/2006/ole">
            <p:oleObj spid="_x0000_s78849" r:id="rId3" imgW="3073400" imgH="368300" progId="Equation.DSMT4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/>
      <p:bldP spid="108552" grpId="0"/>
      <p:bldP spid="57351" grpId="0"/>
      <p:bldP spid="44" grpId="0"/>
      <p:bldP spid="57353" grpId="0"/>
      <p:bldP spid="46" grpId="0"/>
      <p:bldP spid="57355" grpId="0"/>
      <p:bldP spid="4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2" name="Freeform 6"/>
          <p:cNvSpPr/>
          <p:nvPr/>
        </p:nvSpPr>
        <p:spPr>
          <a:xfrm flipV="1">
            <a:off x="5729288" y="2986088"/>
            <a:ext cx="2500312" cy="928687"/>
          </a:xfrm>
          <a:custGeom>
            <a:avLst/>
            <a:gdLst>
              <a:gd name="txL" fmla="*/ 0 w 1248"/>
              <a:gd name="txT" fmla="*/ 0 h 624"/>
              <a:gd name="txR" fmla="*/ 1248 w 1248"/>
              <a:gd name="txB" fmla="*/ 624 h 624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1248" h="624">
                <a:moveTo>
                  <a:pt x="0" y="624"/>
                </a:moveTo>
                <a:cubicBezTo>
                  <a:pt x="88" y="436"/>
                  <a:pt x="176" y="248"/>
                  <a:pt x="384" y="144"/>
                </a:cubicBezTo>
                <a:cubicBezTo>
                  <a:pt x="592" y="40"/>
                  <a:pt x="920" y="20"/>
                  <a:pt x="1248" y="0"/>
                </a:cubicBezTo>
              </a:path>
            </a:pathLst>
          </a:custGeom>
          <a:noFill/>
          <a:ln w="57150" cap="flat" cmpd="sng">
            <a:solidFill>
              <a:srgbClr val="0000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1623" name="Object 7"/>
          <p:cNvGraphicFramePr>
            <a:graphicFrameLocks/>
          </p:cNvGraphicFramePr>
          <p:nvPr/>
        </p:nvGraphicFramePr>
        <p:xfrm>
          <a:off x="7851775" y="3381375"/>
          <a:ext cx="384175" cy="590550"/>
        </p:xfrm>
        <a:graphic>
          <a:graphicData uri="http://schemas.openxmlformats.org/presentationml/2006/ole">
            <p:oleObj spid="_x0000_s79879" r:id="rId4" imgW="38160" imgH="127080" progId="Equation.3">
              <p:embed/>
            </p:oleObj>
          </a:graphicData>
        </a:graphic>
      </p:graphicFrame>
      <p:grpSp>
        <p:nvGrpSpPr>
          <p:cNvPr id="3" name="Group 8"/>
          <p:cNvGrpSpPr/>
          <p:nvPr/>
        </p:nvGrpSpPr>
        <p:grpSpPr>
          <a:xfrm>
            <a:off x="5715000" y="2162175"/>
            <a:ext cx="2487613" cy="1752600"/>
            <a:chOff x="3600" y="1440"/>
            <a:chExt cx="1567" cy="1104"/>
          </a:xfrm>
        </p:grpSpPr>
        <p:sp>
          <p:nvSpPr>
            <p:cNvPr id="63517" name="Freeform 9"/>
            <p:cNvSpPr/>
            <p:nvPr/>
          </p:nvSpPr>
          <p:spPr>
            <a:xfrm>
              <a:off x="3600" y="1783"/>
              <a:ext cx="1567" cy="761"/>
            </a:xfrm>
            <a:custGeom>
              <a:avLst/>
              <a:gdLst>
                <a:gd name="txL" fmla="*/ 0 w 1248"/>
                <a:gd name="txT" fmla="*/ 0 h 624"/>
                <a:gd name="txR" fmla="*/ 1248 w 1248"/>
                <a:gd name="txB" fmla="*/ 624 h 624"/>
              </a:gdLst>
              <a:ahLst/>
              <a:cxnLst>
                <a:cxn ang="0">
                  <a:pos x="0" y="10053"/>
                </a:cxn>
                <a:cxn ang="0">
                  <a:pos x="9290" y="2335"/>
                </a:cxn>
                <a:cxn ang="0">
                  <a:pos x="30220" y="0"/>
                </a:cxn>
              </a:cxnLst>
              <a:rect l="txL" t="txT" r="txR" b="txB"/>
              <a:pathLst>
                <a:path w="1248" h="624">
                  <a:moveTo>
                    <a:pt x="0" y="624"/>
                  </a:moveTo>
                  <a:cubicBezTo>
                    <a:pt x="88" y="436"/>
                    <a:pt x="176" y="248"/>
                    <a:pt x="384" y="144"/>
                  </a:cubicBezTo>
                  <a:cubicBezTo>
                    <a:pt x="592" y="40"/>
                    <a:pt x="920" y="20"/>
                    <a:pt x="1248" y="0"/>
                  </a:cubicBezTo>
                </a:path>
              </a:pathLst>
            </a:custGeom>
            <a:noFill/>
            <a:ln w="57150" cap="flat" cmpd="sng">
              <a:solidFill>
                <a:srgbClr val="CC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3518" name="Object 10"/>
            <p:cNvGraphicFramePr>
              <a:graphicFrameLocks/>
            </p:cNvGraphicFramePr>
            <p:nvPr/>
          </p:nvGraphicFramePr>
          <p:xfrm>
            <a:off x="4805" y="1440"/>
            <a:ext cx="290" cy="359"/>
          </p:xfrm>
          <a:graphic>
            <a:graphicData uri="http://schemas.openxmlformats.org/presentationml/2006/ole">
              <p:oleObj spid="_x0000_s79878" r:id="rId5" imgW="88920" imgH="127080" progId="Equation.3">
                <p:embed/>
              </p:oleObj>
            </a:graphicData>
          </a:graphic>
        </p:graphicFrame>
      </p:grpSp>
      <p:grpSp>
        <p:nvGrpSpPr>
          <p:cNvPr id="4" name="Group 11"/>
          <p:cNvGrpSpPr/>
          <p:nvPr/>
        </p:nvGrpSpPr>
        <p:grpSpPr>
          <a:xfrm>
            <a:off x="5172075" y="1628775"/>
            <a:ext cx="3821113" cy="2667000"/>
            <a:chOff x="5760" y="1056"/>
            <a:chExt cx="2407" cy="1680"/>
          </a:xfrm>
        </p:grpSpPr>
        <p:sp>
          <p:nvSpPr>
            <p:cNvPr id="63512" name="Line 12"/>
            <p:cNvSpPr/>
            <p:nvPr/>
          </p:nvSpPr>
          <p:spPr>
            <a:xfrm flipV="1">
              <a:off x="6033" y="2496"/>
              <a:ext cx="1955" cy="5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3513" name="Text Box 13"/>
            <p:cNvSpPr txBox="1"/>
            <p:nvPr/>
          </p:nvSpPr>
          <p:spPr>
            <a:xfrm>
              <a:off x="7988" y="2267"/>
              <a:ext cx="17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graphicFrame>
          <p:nvGraphicFramePr>
            <p:cNvPr id="63514" name="Object 14"/>
            <p:cNvGraphicFramePr>
              <a:graphicFrameLocks/>
            </p:cNvGraphicFramePr>
            <p:nvPr/>
          </p:nvGraphicFramePr>
          <p:xfrm>
            <a:off x="6172" y="1056"/>
            <a:ext cx="368" cy="486"/>
          </p:xfrm>
          <a:graphic>
            <a:graphicData uri="http://schemas.openxmlformats.org/presentationml/2006/ole">
              <p:oleObj spid="_x0000_s79877" r:id="rId6" imgW="76320" imgH="127080" progId="Equation.3">
                <p:embed/>
              </p:oleObj>
            </a:graphicData>
          </a:graphic>
        </p:graphicFrame>
        <p:graphicFrame>
          <p:nvGraphicFramePr>
            <p:cNvPr id="63515" name="Object 15"/>
            <p:cNvGraphicFramePr>
              <a:graphicFrameLocks/>
            </p:cNvGraphicFramePr>
            <p:nvPr/>
          </p:nvGraphicFramePr>
          <p:xfrm>
            <a:off x="5760" y="1056"/>
            <a:ext cx="288" cy="480"/>
          </p:xfrm>
          <a:graphic>
            <a:graphicData uri="http://schemas.openxmlformats.org/presentationml/2006/ole">
              <p:oleObj spid="_x0000_s79876" r:id="rId7" imgW="25560" imgH="127080" progId="Equation.3">
                <p:embed/>
              </p:oleObj>
            </a:graphicData>
          </a:graphic>
        </p:graphicFrame>
        <p:sp>
          <p:nvSpPr>
            <p:cNvPr id="63516" name="Line 16"/>
            <p:cNvSpPr/>
            <p:nvPr/>
          </p:nvSpPr>
          <p:spPr>
            <a:xfrm flipV="1">
              <a:off x="6094" y="1356"/>
              <a:ext cx="0" cy="138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11633" name="Text Box 17"/>
          <p:cNvSpPr txBox="1"/>
          <p:nvPr/>
        </p:nvSpPr>
        <p:spPr>
          <a:xfrm>
            <a:off x="611188" y="3625850"/>
            <a:ext cx="26670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当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 </a:t>
            </a:r>
            <a:r>
              <a:rPr lang="en-US" altLang="zh-CN" sz="2800" b="1" dirty="0">
                <a:latin typeface="Times New Roman" panose="02020603050405020304" pitchFamily="18" charset="0"/>
              </a:rPr>
              <a:t>= 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时</a:t>
            </a:r>
          </a:p>
        </p:txBody>
      </p:sp>
      <p:graphicFrame>
        <p:nvGraphicFramePr>
          <p:cNvPr id="111634" name="Object 18"/>
          <p:cNvGraphicFramePr>
            <a:graphicFrameLocks/>
          </p:cNvGraphicFramePr>
          <p:nvPr/>
        </p:nvGraphicFramePr>
        <p:xfrm>
          <a:off x="708025" y="4443413"/>
          <a:ext cx="5311775" cy="714375"/>
        </p:xfrm>
        <a:graphic>
          <a:graphicData uri="http://schemas.openxmlformats.org/presentationml/2006/ole">
            <p:oleObj spid="_x0000_s79875" r:id="rId8" imgW="3239280" imgH="241200" progId="Equation.DSMT4">
              <p:embed/>
            </p:oleObj>
          </a:graphicData>
        </a:graphic>
      </p:graphicFrame>
      <p:sp>
        <p:nvSpPr>
          <p:cNvPr id="111635" name="Text Box 19"/>
          <p:cNvSpPr txBox="1">
            <a:spLocks noChangeArrowheads="1"/>
          </p:cNvSpPr>
          <p:nvPr/>
        </p:nvSpPr>
        <p:spPr bwMode="auto">
          <a:xfrm>
            <a:off x="395288" y="5197475"/>
            <a:ext cx="8455025" cy="1039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</a:t>
            </a:r>
            <a:r>
              <a:rPr kumimoji="1" lang="en-US" altLang="zh-CN" sz="28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 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表示电容电压 </a:t>
            </a:r>
            <a:r>
              <a:rPr kumimoji="1" lang="en-US" altLang="zh-CN" sz="2800" b="1" i="1" kern="1200" cap="none" spc="0" normalizeH="0" baseline="0" noProof="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1" kern="1200" cap="none" spc="0" normalizeH="0" baseline="-25000" noProof="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i="1" kern="1200" cap="none" spc="0" normalizeH="0" baseline="-2500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从初始值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上升到 稳态值的</a:t>
            </a: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63.2%</a:t>
            </a:r>
            <a:r>
              <a:rPr kumimoji="1" lang="zh-CN" altLang="zh-CN" sz="28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zh-CN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时所需的时间。</a:t>
            </a:r>
            <a:endParaRPr kumimoji="1" lang="zh-CN" altLang="en-US" sz="2800" b="1" kern="1200" cap="none" spc="0" normalizeH="0" baseline="0" noProof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11637" name="Text Box 21"/>
          <p:cNvSpPr txBox="1">
            <a:spLocks noChangeArrowheads="1"/>
          </p:cNvSpPr>
          <p:nvPr/>
        </p:nvSpPr>
        <p:spPr bwMode="auto">
          <a:xfrm>
            <a:off x="604838" y="981075"/>
            <a:ext cx="3319463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电流 </a:t>
            </a:r>
            <a:r>
              <a:rPr kumimoji="1" lang="zh-CN" altLang="zh-CN" sz="2800" b="1" i="1" kern="1200" cap="none" spc="0" normalizeH="0" baseline="-2500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1" kern="1200" cap="none" spc="0" normalizeH="0" baseline="0" noProof="0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1" kern="1200" cap="none" spc="0" normalizeH="0" baseline="-25000" noProof="0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的变化规律</a:t>
            </a:r>
          </a:p>
        </p:txBody>
      </p:sp>
      <p:graphicFrame>
        <p:nvGraphicFramePr>
          <p:cNvPr id="111638" name="Object 22"/>
          <p:cNvGraphicFramePr>
            <a:graphicFrameLocks/>
          </p:cNvGraphicFramePr>
          <p:nvPr/>
        </p:nvGraphicFramePr>
        <p:xfrm>
          <a:off x="723900" y="1423988"/>
          <a:ext cx="4208463" cy="1368425"/>
        </p:xfrm>
        <a:graphic>
          <a:graphicData uri="http://schemas.openxmlformats.org/presentationml/2006/ole">
            <p:oleObj spid="_x0000_s79874" r:id="rId9" imgW="2121480" imgH="584280" progId="Equation.DSMT4">
              <p:embed/>
            </p:oleObj>
          </a:graphicData>
        </a:graphic>
      </p:graphicFrame>
      <p:sp>
        <p:nvSpPr>
          <p:cNvPr id="111639" name="Rectangle 23"/>
          <p:cNvSpPr>
            <a:spLocks noChangeArrowheads="1"/>
          </p:cNvSpPr>
          <p:nvPr/>
        </p:nvSpPr>
        <p:spPr bwMode="auto">
          <a:xfrm>
            <a:off x="533400" y="2852738"/>
            <a:ext cx="4953000" cy="5667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时间常数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 的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物理意义</a:t>
            </a:r>
          </a:p>
        </p:txBody>
      </p:sp>
      <p:sp>
        <p:nvSpPr>
          <p:cNvPr id="111640" name="Rectangle 24"/>
          <p:cNvSpPr>
            <a:spLocks noChangeArrowheads="1"/>
          </p:cNvSpPr>
          <p:nvPr/>
        </p:nvSpPr>
        <p:spPr bwMode="auto">
          <a:xfrm>
            <a:off x="5867400" y="762000"/>
            <a:ext cx="2743200" cy="954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为什么在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0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时电流最大？</a:t>
            </a:r>
            <a:endParaRPr kumimoji="1" lang="zh-CN" altLang="en-US" sz="2800" b="1" i="0" u="none" strike="noStrike" kern="1200" cap="none" spc="0" normalizeH="0" baseline="-2500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1641" name="AutoShape 25">
            <a:hlinkClick r:id="" action="ppaction://noaction"/>
          </p:cNvPr>
          <p:cNvSpPr/>
          <p:nvPr/>
        </p:nvSpPr>
        <p:spPr>
          <a:xfrm>
            <a:off x="7772400" y="1371600"/>
            <a:ext cx="533400" cy="304800"/>
          </a:xfrm>
          <a:prstGeom prst="actionButtonBackPrevious">
            <a:avLst/>
          </a:prstGeom>
          <a:gradFill rotWithShape="0">
            <a:gsLst>
              <a:gs pos="0">
                <a:srgbClr val="B9F5AD"/>
              </a:gs>
              <a:gs pos="100000">
                <a:srgbClr val="9DD093"/>
              </a:gs>
            </a:gsLst>
            <a:path path="rect">
              <a:fillToRect l="50000" t="50000" r="50000" b="50000"/>
            </a:path>
            <a:tileRect/>
          </a:gradFill>
          <a:ln w="952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1642" name="Line 26"/>
          <p:cNvSpPr/>
          <p:nvPr/>
        </p:nvSpPr>
        <p:spPr>
          <a:xfrm flipV="1">
            <a:off x="5715000" y="2695575"/>
            <a:ext cx="609600" cy="121920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5" name="Group 27"/>
          <p:cNvGrpSpPr/>
          <p:nvPr/>
        </p:nvGrpSpPr>
        <p:grpSpPr>
          <a:xfrm>
            <a:off x="6156325" y="2695575"/>
            <a:ext cx="319088" cy="1604963"/>
            <a:chOff x="3878" y="1776"/>
            <a:chExt cx="201" cy="1011"/>
          </a:xfrm>
        </p:grpSpPr>
        <p:sp>
          <p:nvSpPr>
            <p:cNvPr id="63510" name="Line 28"/>
            <p:cNvSpPr/>
            <p:nvPr/>
          </p:nvSpPr>
          <p:spPr>
            <a:xfrm>
              <a:off x="3984" y="1776"/>
              <a:ext cx="0" cy="7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3511" name="Text Box 29"/>
            <p:cNvSpPr txBox="1"/>
            <p:nvPr/>
          </p:nvSpPr>
          <p:spPr>
            <a:xfrm>
              <a:off x="3878" y="2496"/>
              <a:ext cx="201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5334000" y="2390775"/>
            <a:ext cx="3124200" cy="461963"/>
            <a:chOff x="3360" y="1584"/>
            <a:chExt cx="1968" cy="291"/>
          </a:xfrm>
        </p:grpSpPr>
        <p:sp>
          <p:nvSpPr>
            <p:cNvPr id="63508" name="Line 31"/>
            <p:cNvSpPr/>
            <p:nvPr/>
          </p:nvSpPr>
          <p:spPr>
            <a:xfrm flipV="1">
              <a:off x="3587" y="1776"/>
              <a:ext cx="1741" cy="1"/>
            </a:xfrm>
            <a:prstGeom prst="line">
              <a:avLst/>
            </a:prstGeom>
            <a:ln w="28575" cap="flat" cmpd="sng">
              <a:solidFill>
                <a:srgbClr val="006600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63509" name="Text Box 32"/>
            <p:cNvSpPr txBox="1"/>
            <p:nvPr/>
          </p:nvSpPr>
          <p:spPr>
            <a:xfrm>
              <a:off x="3360" y="1584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</p:grpSp>
      <p:graphicFrame>
        <p:nvGraphicFramePr>
          <p:cNvPr id="111649" name="Object 33"/>
          <p:cNvGraphicFramePr>
            <a:graphicFrameLocks/>
          </p:cNvGraphicFramePr>
          <p:nvPr/>
        </p:nvGraphicFramePr>
        <p:xfrm>
          <a:off x="5334000" y="2695575"/>
          <a:ext cx="381000" cy="685800"/>
        </p:xfrm>
        <a:graphic>
          <a:graphicData uri="http://schemas.openxmlformats.org/presentationml/2006/ole">
            <p:oleObj spid="_x0000_s79873" r:id="rId10" imgW="76320" imgH="368280" progId="Equation.3">
              <p:embed/>
            </p:oleObj>
          </a:graphicData>
        </a:graphic>
      </p:graphicFrame>
      <p:sp>
        <p:nvSpPr>
          <p:cNvPr id="7" name="日期占位符 6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41B070-6858-4F1F-90F3-06D419A9F14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46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16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1116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33" grpId="0"/>
      <p:bldP spid="111635" grpId="0"/>
      <p:bldP spid="111639" grpId="0"/>
      <p:bldP spid="111640" grpId="0"/>
      <p:bldP spid="11164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36788" y="2497138"/>
            <a:ext cx="3554412" cy="523875"/>
            <a:chOff x="1361" y="1461"/>
            <a:chExt cx="2892" cy="366"/>
          </a:xfrm>
        </p:grpSpPr>
        <p:sp>
          <p:nvSpPr>
            <p:cNvPr id="64575" name="Text Box 3"/>
            <p:cNvSpPr txBox="1"/>
            <p:nvPr/>
          </p:nvSpPr>
          <p:spPr>
            <a:xfrm>
              <a:off x="1361" y="1461"/>
              <a:ext cx="362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64576" name="Line 4"/>
            <p:cNvSpPr/>
            <p:nvPr/>
          </p:nvSpPr>
          <p:spPr>
            <a:xfrm>
              <a:off x="1686" y="1630"/>
              <a:ext cx="2567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3" name="Group 5"/>
          <p:cNvGrpSpPr/>
          <p:nvPr/>
        </p:nvGrpSpPr>
        <p:grpSpPr>
          <a:xfrm>
            <a:off x="1438275" y="3148013"/>
            <a:ext cx="4505325" cy="523875"/>
            <a:chOff x="845" y="1958"/>
            <a:chExt cx="3171" cy="366"/>
          </a:xfrm>
        </p:grpSpPr>
        <p:sp>
          <p:nvSpPr>
            <p:cNvPr id="64573" name="Text Box 6"/>
            <p:cNvSpPr txBox="1"/>
            <p:nvPr/>
          </p:nvSpPr>
          <p:spPr>
            <a:xfrm>
              <a:off x="845" y="1958"/>
              <a:ext cx="881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0.632</a:t>
              </a:r>
              <a:r>
                <a:rPr lang="en-US" altLang="zh-CN" sz="2800" b="1" i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64574" name="Line 7"/>
            <p:cNvSpPr/>
            <p:nvPr/>
          </p:nvSpPr>
          <p:spPr>
            <a:xfrm>
              <a:off x="1709" y="2187"/>
              <a:ext cx="2307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4" name="Group 8"/>
          <p:cNvGrpSpPr/>
          <p:nvPr/>
        </p:nvGrpSpPr>
        <p:grpSpPr>
          <a:xfrm>
            <a:off x="3286125" y="3446463"/>
            <a:ext cx="523875" cy="2055812"/>
            <a:chOff x="2070" y="2182"/>
            <a:chExt cx="330" cy="1295"/>
          </a:xfrm>
        </p:grpSpPr>
        <p:sp>
          <p:nvSpPr>
            <p:cNvPr id="64571" name="Line 9"/>
            <p:cNvSpPr/>
            <p:nvPr/>
          </p:nvSpPr>
          <p:spPr>
            <a:xfrm>
              <a:off x="2211" y="2182"/>
              <a:ext cx="3" cy="959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64572" name="Object 10"/>
            <p:cNvGraphicFramePr>
              <a:graphicFrameLocks/>
            </p:cNvGraphicFramePr>
            <p:nvPr/>
          </p:nvGraphicFramePr>
          <p:xfrm>
            <a:off x="2070" y="3045"/>
            <a:ext cx="330" cy="432"/>
          </p:xfrm>
          <a:graphic>
            <a:graphicData uri="http://schemas.openxmlformats.org/presentationml/2006/ole">
              <p:oleObj spid="_x0000_s80909" r:id="rId4" imgW="25560" imgH="114480" progId="Equation.3">
                <p:embed/>
              </p:oleObj>
            </a:graphicData>
          </a:graphic>
        </p:graphicFrame>
      </p:grpSp>
      <p:grpSp>
        <p:nvGrpSpPr>
          <p:cNvPr id="5" name="Group 11"/>
          <p:cNvGrpSpPr/>
          <p:nvPr/>
        </p:nvGrpSpPr>
        <p:grpSpPr>
          <a:xfrm>
            <a:off x="3838575" y="3487738"/>
            <a:ext cx="428625" cy="1981200"/>
            <a:chOff x="2418" y="2208"/>
            <a:chExt cx="270" cy="1248"/>
          </a:xfrm>
        </p:grpSpPr>
        <p:graphicFrame>
          <p:nvGraphicFramePr>
            <p:cNvPr id="64569" name="Object 12"/>
            <p:cNvGraphicFramePr>
              <a:graphicFrameLocks/>
            </p:cNvGraphicFramePr>
            <p:nvPr/>
          </p:nvGraphicFramePr>
          <p:xfrm>
            <a:off x="2418" y="3040"/>
            <a:ext cx="270" cy="416"/>
          </p:xfrm>
          <a:graphic>
            <a:graphicData uri="http://schemas.openxmlformats.org/presentationml/2006/ole">
              <p:oleObj spid="_x0000_s80908" r:id="rId5" imgW="38160" imgH="114480" progId="Equation.3">
                <p:embed/>
              </p:oleObj>
            </a:graphicData>
          </a:graphic>
        </p:graphicFrame>
        <p:sp>
          <p:nvSpPr>
            <p:cNvPr id="64570" name="Line 13"/>
            <p:cNvSpPr/>
            <p:nvPr/>
          </p:nvSpPr>
          <p:spPr>
            <a:xfrm>
              <a:off x="2544" y="2208"/>
              <a:ext cx="0" cy="960"/>
            </a:xfrm>
            <a:prstGeom prst="line">
              <a:avLst/>
            </a:prstGeom>
            <a:ln w="38100" cap="flat" cmpd="sng">
              <a:solidFill>
                <a:srgbClr val="006600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6" name="Group 14"/>
          <p:cNvGrpSpPr/>
          <p:nvPr/>
        </p:nvGrpSpPr>
        <p:grpSpPr>
          <a:xfrm>
            <a:off x="4811713" y="3487738"/>
            <a:ext cx="522287" cy="2057400"/>
            <a:chOff x="3127" y="2304"/>
            <a:chExt cx="329" cy="1248"/>
          </a:xfrm>
        </p:grpSpPr>
        <p:sp>
          <p:nvSpPr>
            <p:cNvPr id="64567" name="Line 15"/>
            <p:cNvSpPr/>
            <p:nvPr/>
          </p:nvSpPr>
          <p:spPr>
            <a:xfrm flipH="1">
              <a:off x="3264" y="2304"/>
              <a:ext cx="0" cy="100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64568" name="Object 16"/>
            <p:cNvGraphicFramePr>
              <a:graphicFrameLocks/>
            </p:cNvGraphicFramePr>
            <p:nvPr/>
          </p:nvGraphicFramePr>
          <p:xfrm>
            <a:off x="3127" y="3093"/>
            <a:ext cx="329" cy="459"/>
          </p:xfrm>
          <a:graphic>
            <a:graphicData uri="http://schemas.openxmlformats.org/presentationml/2006/ole">
              <p:oleObj spid="_x0000_s80907" r:id="rId6" imgW="38160" imgH="127080" progId="Equation.3">
                <p:embed/>
              </p:oleObj>
            </a:graphicData>
          </a:graphic>
        </p:graphicFrame>
      </p:grpSp>
      <p:graphicFrame>
        <p:nvGraphicFramePr>
          <p:cNvPr id="112657" name="Object 17"/>
          <p:cNvGraphicFramePr>
            <a:graphicFrameLocks/>
          </p:cNvGraphicFramePr>
          <p:nvPr/>
        </p:nvGraphicFramePr>
        <p:xfrm>
          <a:off x="6645275" y="4318000"/>
          <a:ext cx="1498600" cy="541338"/>
        </p:xfrm>
        <a:graphic>
          <a:graphicData uri="http://schemas.openxmlformats.org/presentationml/2006/ole">
            <p:oleObj spid="_x0000_s80906" r:id="rId7" imgW="787680" imgH="127080" progId="Equation.3">
              <p:embed/>
            </p:oleObj>
          </a:graphicData>
        </a:graphic>
      </p:graphicFrame>
      <p:sp>
        <p:nvSpPr>
          <p:cNvPr id="112658" name="Freeform 18"/>
          <p:cNvSpPr/>
          <p:nvPr/>
        </p:nvSpPr>
        <p:spPr>
          <a:xfrm>
            <a:off x="2713038" y="3051175"/>
            <a:ext cx="3084512" cy="1890713"/>
          </a:xfrm>
          <a:custGeom>
            <a:avLst/>
            <a:gdLst>
              <a:gd name="txL" fmla="*/ 0 w 2640"/>
              <a:gd name="txT" fmla="*/ 0 h 1536"/>
              <a:gd name="txR" fmla="*/ 2640 w 2640"/>
              <a:gd name="txB" fmla="*/ 1536 h 1536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640" h="1536">
                <a:moveTo>
                  <a:pt x="0" y="1536"/>
                </a:moveTo>
                <a:cubicBezTo>
                  <a:pt x="308" y="1088"/>
                  <a:pt x="616" y="640"/>
                  <a:pt x="1056" y="384"/>
                </a:cubicBezTo>
                <a:cubicBezTo>
                  <a:pt x="1496" y="128"/>
                  <a:pt x="2068" y="64"/>
                  <a:pt x="2640" y="0"/>
                </a:cubicBezTo>
              </a:path>
            </a:pathLst>
          </a:custGeom>
          <a:noFill/>
          <a:ln w="57150" cap="flat" cmpd="sng">
            <a:solidFill>
              <a:srgbClr val="0066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59" name="Freeform 19"/>
          <p:cNvSpPr/>
          <p:nvPr/>
        </p:nvSpPr>
        <p:spPr>
          <a:xfrm>
            <a:off x="2713038" y="3394075"/>
            <a:ext cx="3300412" cy="1574800"/>
          </a:xfrm>
          <a:custGeom>
            <a:avLst/>
            <a:gdLst>
              <a:gd name="txL" fmla="*/ 0 w 2640"/>
              <a:gd name="txT" fmla="*/ 0 h 1536"/>
              <a:gd name="txR" fmla="*/ 2640 w 2640"/>
              <a:gd name="txB" fmla="*/ 1536 h 1536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640" h="1536">
                <a:moveTo>
                  <a:pt x="0" y="1536"/>
                </a:moveTo>
                <a:cubicBezTo>
                  <a:pt x="308" y="1088"/>
                  <a:pt x="616" y="640"/>
                  <a:pt x="1056" y="384"/>
                </a:cubicBezTo>
                <a:cubicBezTo>
                  <a:pt x="1496" y="128"/>
                  <a:pt x="2068" y="64"/>
                  <a:pt x="2640" y="0"/>
                </a:cubicBezTo>
              </a:path>
            </a:pathLst>
          </a:custGeom>
          <a:noFill/>
          <a:ln w="57150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60" name="Freeform 20"/>
          <p:cNvSpPr/>
          <p:nvPr/>
        </p:nvSpPr>
        <p:spPr>
          <a:xfrm>
            <a:off x="2713038" y="2786063"/>
            <a:ext cx="3024187" cy="2154237"/>
          </a:xfrm>
          <a:custGeom>
            <a:avLst/>
            <a:gdLst>
              <a:gd name="txL" fmla="*/ 0 w 2304"/>
              <a:gd name="txT" fmla="*/ 0 h 1584"/>
              <a:gd name="txR" fmla="*/ 2304 w 2304"/>
              <a:gd name="txB" fmla="*/ 1584 h 1584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304" h="1584">
                <a:moveTo>
                  <a:pt x="0" y="1584"/>
                </a:moveTo>
                <a:cubicBezTo>
                  <a:pt x="216" y="1092"/>
                  <a:pt x="432" y="600"/>
                  <a:pt x="816" y="336"/>
                </a:cubicBezTo>
                <a:cubicBezTo>
                  <a:pt x="1200" y="72"/>
                  <a:pt x="1752" y="36"/>
                  <a:pt x="2304" y="0"/>
                </a:cubicBezTo>
              </a:path>
            </a:pathLst>
          </a:custGeom>
          <a:noFill/>
          <a:ln w="5715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21"/>
          <p:cNvGrpSpPr/>
          <p:nvPr/>
        </p:nvGrpSpPr>
        <p:grpSpPr>
          <a:xfrm>
            <a:off x="381000" y="4987925"/>
            <a:ext cx="8305800" cy="1014413"/>
            <a:chOff x="240" y="3201"/>
            <a:chExt cx="5232" cy="639"/>
          </a:xfrm>
        </p:grpSpPr>
        <p:grpSp>
          <p:nvGrpSpPr>
            <p:cNvPr id="64563" name="Group 22"/>
            <p:cNvGrpSpPr/>
            <p:nvPr/>
          </p:nvGrpSpPr>
          <p:grpSpPr>
            <a:xfrm>
              <a:off x="240" y="3201"/>
              <a:ext cx="5232" cy="614"/>
              <a:chOff x="96" y="3105"/>
              <a:chExt cx="5664" cy="614"/>
            </a:xfrm>
          </p:grpSpPr>
          <p:sp>
            <p:nvSpPr>
              <p:cNvPr id="112663" name="Text Box 23"/>
              <p:cNvSpPr txBox="1">
                <a:spLocks noChangeArrowheads="1"/>
              </p:cNvSpPr>
              <p:nvPr/>
            </p:nvSpPr>
            <p:spPr bwMode="auto">
              <a:xfrm>
                <a:off x="96" y="3389"/>
                <a:ext cx="5664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R="0" defTabSz="914400">
                  <a:spcBef>
                    <a:spcPct val="50000"/>
                  </a:spcBef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kern="1200" cap="none" spc="0" normalizeH="0" baseline="0" noProof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 </a:t>
                </a:r>
                <a:r>
                  <a:rPr kumimoji="1" lang="en-US" altLang="zh-CN" sz="2800" b="1" i="1" kern="1200" cap="none" spc="0" normalizeH="0" baseline="0" noProof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</a:t>
                </a:r>
                <a:r>
                  <a:rPr kumimoji="1" lang="en-US" altLang="zh-CN" sz="2800" b="1" kern="1200" cap="none" spc="0" normalizeH="0" baseline="0" noProof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  </a:t>
                </a:r>
                <a:r>
                  <a:rPr kumimoji="1" lang="zh-CN" altLang="en-US" sz="2800" b="1" kern="1200" cap="none" spc="0" normalizeH="0" baseline="0" noProof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越大，曲线变化越慢，    达到稳态时间越长</a:t>
                </a:r>
                <a:r>
                  <a:rPr kumimoji="1" lang="zh-CN" altLang="en-US" sz="2800" b="1" kern="1200" cap="none" spc="0" normalizeH="0" baseline="0" noProof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。</a:t>
                </a:r>
                <a:endParaRPr kumimoji="1" lang="zh-CN" altLang="en-US" sz="2800" b="1" kern="1200" cap="none" spc="0" normalizeH="0" baseline="0" noProof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664" name="Text Box 24"/>
              <p:cNvSpPr txBox="1">
                <a:spLocks noChangeArrowheads="1"/>
              </p:cNvSpPr>
              <p:nvPr/>
            </p:nvSpPr>
            <p:spPr bwMode="auto">
              <a:xfrm>
                <a:off x="228" y="3105"/>
                <a:ext cx="864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marR="0" algn="ctr" defTabSz="914400">
                  <a:spcBef>
                    <a:spcPct val="50000"/>
                  </a:spcBef>
                  <a:buClrTx/>
                  <a:buSzTx/>
                  <a:buFontTx/>
                  <a:buNone/>
                  <a:defRPr/>
                </a:pPr>
                <a:r>
                  <a:rPr kumimoji="1" lang="zh-CN" altLang="en-US" sz="2800" b="1" kern="1200" cap="none" spc="0" normalizeH="0" baseline="0" noProof="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结论：</a:t>
                </a:r>
              </a:p>
            </p:txBody>
          </p:sp>
        </p:grpSp>
        <p:graphicFrame>
          <p:nvGraphicFramePr>
            <p:cNvPr id="64564" name="Object 25"/>
            <p:cNvGraphicFramePr>
              <a:graphicFrameLocks/>
            </p:cNvGraphicFramePr>
            <p:nvPr/>
          </p:nvGraphicFramePr>
          <p:xfrm>
            <a:off x="2736" y="3425"/>
            <a:ext cx="350" cy="415"/>
          </p:xfrm>
          <a:graphic>
            <a:graphicData uri="http://schemas.openxmlformats.org/presentationml/2006/ole">
              <p:oleObj spid="_x0000_s80905" r:id="rId8" imgW="88920" imgH="127080" progId="Equation.3">
                <p:embed/>
              </p:oleObj>
            </a:graphicData>
          </a:graphic>
        </p:graphicFrame>
      </p:grpSp>
      <p:sp>
        <p:nvSpPr>
          <p:cNvPr id="112666" name="Text Box 26"/>
          <p:cNvSpPr txBox="1">
            <a:spLocks noChangeArrowheads="1"/>
          </p:cNvSpPr>
          <p:nvPr/>
        </p:nvSpPr>
        <p:spPr bwMode="auto">
          <a:xfrm>
            <a:off x="1338263" y="5929313"/>
            <a:ext cx="719455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当 </a:t>
            </a:r>
            <a:r>
              <a:rPr kumimoji="1" lang="en-US" altLang="zh-CN" sz="2800" b="1" i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5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 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时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 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暂态基本结束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 </a:t>
            </a:r>
            <a:r>
              <a:rPr kumimoji="1" lang="en-US" altLang="zh-CN" sz="2800" b="1" i="1" kern="1200" cap="none" spc="0" normalizeH="0" baseline="0" noProof="0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u</a:t>
            </a:r>
            <a:r>
              <a:rPr kumimoji="1" lang="en-US" altLang="zh-CN" sz="2800" b="1" i="1" kern="1200" cap="none" spc="0" normalizeH="0" baseline="-25000" noProof="0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en-US" altLang="zh-CN" sz="2800" b="1" i="1" kern="1200" cap="none" spc="0" normalizeH="0" baseline="-2500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达到稳态值。</a:t>
            </a:r>
            <a:endParaRPr kumimoji="1" lang="zh-CN" altLang="en-US" sz="2800" b="1" kern="1200" cap="none" spc="0" normalizeH="0" baseline="0" noProof="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4525" name="Group 27"/>
          <p:cNvGrpSpPr/>
          <p:nvPr/>
        </p:nvGrpSpPr>
        <p:grpSpPr>
          <a:xfrm>
            <a:off x="228600" y="936625"/>
            <a:ext cx="8797925" cy="1268413"/>
            <a:chOff x="192" y="356"/>
            <a:chExt cx="5542" cy="799"/>
          </a:xfrm>
        </p:grpSpPr>
        <p:sp>
          <p:nvSpPr>
            <p:cNvPr id="112668" name="Text Box 28"/>
            <p:cNvSpPr txBox="1">
              <a:spLocks noChangeArrowheads="1"/>
            </p:cNvSpPr>
            <p:nvPr/>
          </p:nvSpPr>
          <p:spPr bwMode="auto">
            <a:xfrm>
              <a:off x="4945" y="825"/>
              <a:ext cx="789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0.998</a:t>
              </a:r>
              <a:r>
                <a:rPr kumimoji="1" lang="en-US" altLang="zh-CN" sz="2800" b="1" i="1" kern="1200" cap="none" spc="0" normalizeH="0" baseline="0" noProof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1" lang="en-US" altLang="zh-CN" sz="28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69" name="Text Box 29"/>
            <p:cNvSpPr txBox="1">
              <a:spLocks noChangeArrowheads="1"/>
            </p:cNvSpPr>
            <p:nvPr/>
          </p:nvSpPr>
          <p:spPr bwMode="auto">
            <a:xfrm>
              <a:off x="363" y="356"/>
              <a:ext cx="215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i="1" kern="1200" cap="none" spc="0" normalizeH="0" baseline="0" noProof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endParaRPr kumimoji="1" lang="en-US" altLang="zh-CN" sz="2800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37" name="Text Box 30"/>
            <p:cNvSpPr txBox="1"/>
            <p:nvPr/>
          </p:nvSpPr>
          <p:spPr>
            <a:xfrm>
              <a:off x="876" y="401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aphicFrame>
          <p:nvGraphicFramePr>
            <p:cNvPr id="64538" name="Object 31"/>
            <p:cNvGraphicFramePr>
              <a:graphicFrameLocks/>
            </p:cNvGraphicFramePr>
            <p:nvPr/>
          </p:nvGraphicFramePr>
          <p:xfrm>
            <a:off x="328" y="740"/>
            <a:ext cx="324" cy="384"/>
          </p:xfrm>
          <a:graphic>
            <a:graphicData uri="http://schemas.openxmlformats.org/presentationml/2006/ole">
              <p:oleObj spid="_x0000_s80904" r:id="rId9" imgW="88920" imgH="127080" progId="Equation.3">
                <p:embed/>
              </p:oleObj>
            </a:graphicData>
          </a:graphic>
        </p:graphicFrame>
        <p:sp>
          <p:nvSpPr>
            <p:cNvPr id="112672" name="Text Box 32"/>
            <p:cNvSpPr txBox="1">
              <a:spLocks noChangeArrowheads="1"/>
            </p:cNvSpPr>
            <p:nvPr/>
          </p:nvSpPr>
          <p:spPr bwMode="auto">
            <a:xfrm>
              <a:off x="876" y="815"/>
              <a:ext cx="229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112673" name="Text Box 33"/>
            <p:cNvSpPr txBox="1">
              <a:spLocks noChangeArrowheads="1"/>
            </p:cNvSpPr>
            <p:nvPr/>
          </p:nvSpPr>
          <p:spPr bwMode="auto">
            <a:xfrm>
              <a:off x="1203" y="815"/>
              <a:ext cx="789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0.632</a:t>
              </a:r>
              <a:r>
                <a:rPr kumimoji="1" lang="en-US" altLang="zh-CN" sz="2800" b="1" i="1" kern="1200" cap="none" spc="0" normalizeH="0" baseline="0" noProof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1" lang="en-US" altLang="zh-CN" sz="28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74" name="Text Box 34"/>
            <p:cNvSpPr txBox="1">
              <a:spLocks noChangeArrowheads="1"/>
            </p:cNvSpPr>
            <p:nvPr/>
          </p:nvSpPr>
          <p:spPr bwMode="auto">
            <a:xfrm>
              <a:off x="1978" y="815"/>
              <a:ext cx="789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0.865</a:t>
              </a:r>
              <a:r>
                <a:rPr kumimoji="1" lang="en-US" altLang="zh-CN" sz="2800" b="1" i="1" kern="1200" cap="none" spc="0" normalizeH="0" baseline="0" noProof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1" lang="en-US" altLang="zh-CN" sz="28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75" name="Text Box 35"/>
            <p:cNvSpPr txBox="1">
              <a:spLocks noChangeArrowheads="1"/>
            </p:cNvSpPr>
            <p:nvPr/>
          </p:nvSpPr>
          <p:spPr bwMode="auto">
            <a:xfrm>
              <a:off x="2719" y="815"/>
              <a:ext cx="789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0.950</a:t>
              </a:r>
              <a:r>
                <a:rPr kumimoji="1" lang="en-US" altLang="zh-CN" sz="2800" b="1" i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1" lang="en-US" altLang="zh-CN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76" name="Text Box 36"/>
            <p:cNvSpPr txBox="1">
              <a:spLocks noChangeArrowheads="1"/>
            </p:cNvSpPr>
            <p:nvPr/>
          </p:nvSpPr>
          <p:spPr bwMode="auto">
            <a:xfrm>
              <a:off x="3438" y="815"/>
              <a:ext cx="789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0.982</a:t>
              </a:r>
              <a:r>
                <a:rPr kumimoji="1" lang="en-US" altLang="zh-CN" sz="2800" b="1" i="1" kern="1200" cap="none" spc="0" normalizeH="0" baseline="0" noProof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77" name="Text Box 37"/>
            <p:cNvSpPr txBox="1">
              <a:spLocks noChangeArrowheads="1"/>
            </p:cNvSpPr>
            <p:nvPr/>
          </p:nvSpPr>
          <p:spPr bwMode="auto">
            <a:xfrm>
              <a:off x="4213" y="815"/>
              <a:ext cx="789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0.993</a:t>
              </a:r>
              <a:r>
                <a:rPr kumimoji="1" lang="en-US" altLang="zh-CN" sz="2800" b="1" i="1" kern="1200" cap="none" spc="0" normalizeH="0" baseline="0" noProof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1" lang="en-US" altLang="zh-CN" sz="2800" b="1" kern="1200" cap="none" spc="0" normalizeH="0" baseline="0" noProof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45" name="Line 38"/>
            <p:cNvSpPr/>
            <p:nvPr/>
          </p:nvSpPr>
          <p:spPr>
            <a:xfrm>
              <a:off x="192" y="762"/>
              <a:ext cx="5473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546" name="Line 39"/>
            <p:cNvSpPr/>
            <p:nvPr/>
          </p:nvSpPr>
          <p:spPr>
            <a:xfrm>
              <a:off x="1201" y="372"/>
              <a:ext cx="2" cy="76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64547" name="Object 40"/>
            <p:cNvGraphicFramePr>
              <a:graphicFrameLocks/>
            </p:cNvGraphicFramePr>
            <p:nvPr/>
          </p:nvGraphicFramePr>
          <p:xfrm>
            <a:off x="2161" y="432"/>
            <a:ext cx="335" cy="282"/>
          </p:xfrm>
          <a:graphic>
            <a:graphicData uri="http://schemas.openxmlformats.org/presentationml/2006/ole">
              <p:oleObj spid="_x0000_s80903" r:id="rId10" imgW="88920" imgH="63360" progId="Equation.3">
                <p:embed/>
              </p:oleObj>
            </a:graphicData>
          </a:graphic>
        </p:graphicFrame>
        <p:sp>
          <p:nvSpPr>
            <p:cNvPr id="64548" name="Line 41"/>
            <p:cNvSpPr/>
            <p:nvPr/>
          </p:nvSpPr>
          <p:spPr>
            <a:xfrm>
              <a:off x="192" y="1140"/>
              <a:ext cx="5473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549" name="Line 42"/>
            <p:cNvSpPr/>
            <p:nvPr/>
          </p:nvSpPr>
          <p:spPr>
            <a:xfrm>
              <a:off x="193" y="372"/>
              <a:ext cx="5473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550" name="Line 43"/>
            <p:cNvSpPr/>
            <p:nvPr/>
          </p:nvSpPr>
          <p:spPr>
            <a:xfrm>
              <a:off x="1969" y="372"/>
              <a:ext cx="2" cy="76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551" name="Line 44"/>
            <p:cNvSpPr/>
            <p:nvPr/>
          </p:nvSpPr>
          <p:spPr>
            <a:xfrm>
              <a:off x="2737" y="372"/>
              <a:ext cx="2" cy="76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552" name="Line 45"/>
            <p:cNvSpPr/>
            <p:nvPr/>
          </p:nvSpPr>
          <p:spPr>
            <a:xfrm>
              <a:off x="769" y="372"/>
              <a:ext cx="2" cy="76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553" name="Line 46"/>
            <p:cNvSpPr/>
            <p:nvPr/>
          </p:nvSpPr>
          <p:spPr>
            <a:xfrm>
              <a:off x="193" y="372"/>
              <a:ext cx="2" cy="76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554" name="Line 47"/>
            <p:cNvSpPr/>
            <p:nvPr/>
          </p:nvSpPr>
          <p:spPr>
            <a:xfrm>
              <a:off x="5665" y="372"/>
              <a:ext cx="2" cy="76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555" name="Line 48"/>
            <p:cNvSpPr/>
            <p:nvPr/>
          </p:nvSpPr>
          <p:spPr>
            <a:xfrm>
              <a:off x="3457" y="372"/>
              <a:ext cx="2" cy="76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556" name="Line 49"/>
            <p:cNvSpPr/>
            <p:nvPr/>
          </p:nvSpPr>
          <p:spPr>
            <a:xfrm>
              <a:off x="4223" y="372"/>
              <a:ext cx="2" cy="76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557" name="Line 50"/>
            <p:cNvSpPr/>
            <p:nvPr/>
          </p:nvSpPr>
          <p:spPr>
            <a:xfrm>
              <a:off x="4945" y="372"/>
              <a:ext cx="2" cy="76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64558" name="Object 51"/>
            <p:cNvGraphicFramePr>
              <a:graphicFrameLocks/>
            </p:cNvGraphicFramePr>
            <p:nvPr/>
          </p:nvGraphicFramePr>
          <p:xfrm>
            <a:off x="1488" y="489"/>
            <a:ext cx="234" cy="251"/>
          </p:xfrm>
          <a:graphic>
            <a:graphicData uri="http://schemas.openxmlformats.org/presentationml/2006/ole">
              <p:oleObj spid="_x0000_s80902" r:id="rId11" imgW="0" imgH="25560" progId="Equation.3">
                <p:embed/>
              </p:oleObj>
            </a:graphicData>
          </a:graphic>
        </p:graphicFrame>
        <p:graphicFrame>
          <p:nvGraphicFramePr>
            <p:cNvPr id="64559" name="Object 52"/>
            <p:cNvGraphicFramePr>
              <a:graphicFrameLocks/>
            </p:cNvGraphicFramePr>
            <p:nvPr/>
          </p:nvGraphicFramePr>
          <p:xfrm>
            <a:off x="5136" y="431"/>
            <a:ext cx="336" cy="283"/>
          </p:xfrm>
          <a:graphic>
            <a:graphicData uri="http://schemas.openxmlformats.org/presentationml/2006/ole">
              <p:oleObj spid="_x0000_s80901" r:id="rId12" imgW="88920" imgH="63360" progId="Equation.3">
                <p:embed/>
              </p:oleObj>
            </a:graphicData>
          </a:graphic>
        </p:graphicFrame>
        <p:graphicFrame>
          <p:nvGraphicFramePr>
            <p:cNvPr id="64560" name="Object 53"/>
            <p:cNvGraphicFramePr>
              <a:graphicFrameLocks/>
            </p:cNvGraphicFramePr>
            <p:nvPr/>
          </p:nvGraphicFramePr>
          <p:xfrm>
            <a:off x="3648" y="431"/>
            <a:ext cx="336" cy="283"/>
          </p:xfrm>
          <a:graphic>
            <a:graphicData uri="http://schemas.openxmlformats.org/presentationml/2006/ole">
              <p:oleObj spid="_x0000_s80900" r:id="rId13" imgW="88920" imgH="63360" progId="Equation.3">
                <p:embed/>
              </p:oleObj>
            </a:graphicData>
          </a:graphic>
        </p:graphicFrame>
        <p:graphicFrame>
          <p:nvGraphicFramePr>
            <p:cNvPr id="64561" name="Object 54"/>
            <p:cNvGraphicFramePr>
              <a:graphicFrameLocks/>
            </p:cNvGraphicFramePr>
            <p:nvPr/>
          </p:nvGraphicFramePr>
          <p:xfrm>
            <a:off x="4429" y="434"/>
            <a:ext cx="335" cy="280"/>
          </p:xfrm>
          <a:graphic>
            <a:graphicData uri="http://schemas.openxmlformats.org/presentationml/2006/ole">
              <p:oleObj spid="_x0000_s80899" r:id="rId14" imgW="88920" imgH="63360" progId="Equation.3">
                <p:embed/>
              </p:oleObj>
            </a:graphicData>
          </a:graphic>
        </p:graphicFrame>
        <p:graphicFrame>
          <p:nvGraphicFramePr>
            <p:cNvPr id="64562" name="Object 55"/>
            <p:cNvGraphicFramePr>
              <a:graphicFrameLocks/>
            </p:cNvGraphicFramePr>
            <p:nvPr/>
          </p:nvGraphicFramePr>
          <p:xfrm>
            <a:off x="2941" y="434"/>
            <a:ext cx="335" cy="280"/>
          </p:xfrm>
          <a:graphic>
            <a:graphicData uri="http://schemas.openxmlformats.org/presentationml/2006/ole">
              <p:oleObj spid="_x0000_s80898" r:id="rId15" imgW="88920" imgH="63360" progId="Equation.3">
                <p:embed/>
              </p:oleObj>
            </a:graphicData>
          </a:graphic>
        </p:graphicFrame>
      </p:grpSp>
      <p:grpSp>
        <p:nvGrpSpPr>
          <p:cNvPr id="10" name="Group 56"/>
          <p:cNvGrpSpPr/>
          <p:nvPr/>
        </p:nvGrpSpPr>
        <p:grpSpPr>
          <a:xfrm>
            <a:off x="2286000" y="2039938"/>
            <a:ext cx="4578350" cy="3332162"/>
            <a:chOff x="1440" y="1152"/>
            <a:chExt cx="2884" cy="2099"/>
          </a:xfrm>
        </p:grpSpPr>
        <p:grpSp>
          <p:nvGrpSpPr>
            <p:cNvPr id="64529" name="Group 57"/>
            <p:cNvGrpSpPr/>
            <p:nvPr/>
          </p:nvGrpSpPr>
          <p:grpSpPr>
            <a:xfrm>
              <a:off x="1697" y="1152"/>
              <a:ext cx="2627" cy="2099"/>
              <a:chOff x="1697" y="1064"/>
              <a:chExt cx="2935" cy="2327"/>
            </a:xfrm>
          </p:grpSpPr>
          <p:sp>
            <p:nvSpPr>
              <p:cNvPr id="64531" name="Text Box 58"/>
              <p:cNvSpPr txBox="1"/>
              <p:nvPr/>
            </p:nvSpPr>
            <p:spPr>
              <a:xfrm>
                <a:off x="4432" y="3026"/>
                <a:ext cx="200" cy="3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t</a:t>
                </a:r>
                <a:endParaRPr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4532" name="Line 59"/>
              <p:cNvSpPr/>
              <p:nvPr/>
            </p:nvSpPr>
            <p:spPr>
              <a:xfrm>
                <a:off x="1697" y="3140"/>
                <a:ext cx="2688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4533" name="Line 60"/>
              <p:cNvSpPr/>
              <p:nvPr/>
            </p:nvSpPr>
            <p:spPr>
              <a:xfrm flipH="1" flipV="1">
                <a:off x="1709" y="1292"/>
                <a:ext cx="0" cy="1869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  <p:graphicFrame>
            <p:nvGraphicFramePr>
              <p:cNvPr id="64534" name="Object 61"/>
              <p:cNvGraphicFramePr>
                <a:graphicFrameLocks/>
              </p:cNvGraphicFramePr>
              <p:nvPr/>
            </p:nvGraphicFramePr>
            <p:xfrm>
              <a:off x="1775" y="1064"/>
              <a:ext cx="350" cy="492"/>
            </p:xfrm>
            <a:graphic>
              <a:graphicData uri="http://schemas.openxmlformats.org/presentationml/2006/ole">
                <p:oleObj spid="_x0000_s80897" r:id="rId16" imgW="76320" imgH="127080" progId="Equation.3">
                  <p:embed/>
                </p:oleObj>
              </a:graphicData>
            </a:graphic>
          </p:graphicFrame>
        </p:grpSp>
        <p:sp>
          <p:nvSpPr>
            <p:cNvPr id="64530" name="Text Box 62"/>
            <p:cNvSpPr txBox="1"/>
            <p:nvPr/>
          </p:nvSpPr>
          <p:spPr>
            <a:xfrm>
              <a:off x="1440" y="2832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8" name="日期占位符 7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1643098-3A9A-4FA0-BC77-D0639D36EAD1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10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47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1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11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2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6" grpId="0" build="p" advAuto="100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457200"/>
            <a:ext cx="4267200" cy="914400"/>
          </a:xfrm>
          <a:ln>
            <a:miter lim="800000"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.4.3  </a:t>
            </a:r>
            <a:r>
              <a:rPr kumimoji="0" lang="en-US" altLang="zh-CN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RC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电路的全响应</a:t>
            </a:r>
          </a:p>
        </p:txBody>
      </p:sp>
      <p:sp>
        <p:nvSpPr>
          <p:cNvPr id="113668" name="Rectangle 4"/>
          <p:cNvSpPr/>
          <p:nvPr/>
        </p:nvSpPr>
        <p:spPr>
          <a:xfrm>
            <a:off x="381000" y="1447800"/>
            <a:ext cx="4876800" cy="15017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全响应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800" b="1" dirty="0">
                <a:latin typeface="Times New Roman" panose="02020603050405020304" pitchFamily="18" charset="0"/>
              </a:rPr>
              <a:t>电源激励、储能元件的初始能量均不为零时，电路中的响应。</a:t>
            </a:r>
          </a:p>
        </p:txBody>
      </p:sp>
      <p:grpSp>
        <p:nvGrpSpPr>
          <p:cNvPr id="65540" name="Group 9"/>
          <p:cNvGrpSpPr/>
          <p:nvPr/>
        </p:nvGrpSpPr>
        <p:grpSpPr>
          <a:xfrm>
            <a:off x="228600" y="1092200"/>
            <a:ext cx="5648325" cy="161925"/>
            <a:chOff x="144" y="486"/>
            <a:chExt cx="3558" cy="102"/>
          </a:xfrm>
        </p:grpSpPr>
        <p:pic>
          <p:nvPicPr>
            <p:cNvPr id="65588" name="Picture 10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589" name="Picture 11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590" name="Picture 12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591" name="Picture 13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592" name="Picture 14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593" name="Picture 15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594" name="Picture 16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595" name="Picture 17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596" name="Picture 18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597" name="Picture 19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598" name="Picture 20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599" name="Picture 21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00" name="Picture 22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6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01" name="Picture 23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2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02" name="Picture 24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2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03" name="Picture 25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4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04" name="Picture 26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0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05" name="Picture 27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0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06" name="Picture 28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07" name="Picture 29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8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08" name="Picture 30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0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09" name="Picture 31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6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10" name="Picture 32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6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11" name="Picture 33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8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12" name="Picture 34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4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13" name="Picture 35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6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14" name="Picture 36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2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15" name="Picture 37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16" name="Picture 38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8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17" name="Picture 39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4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18" name="Picture 40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4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19" name="Picture 41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0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20" name="Picture 42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21" name="Picture 43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22" name="Picture 44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8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23" name="Picture 45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8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624" name="Picture 46" descr="Green and Black Diamon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0" y="486"/>
              <a:ext cx="102" cy="10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9FF8B8-2F5B-4F20-AC0B-1125F19C1E16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48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pSp>
        <p:nvGrpSpPr>
          <p:cNvPr id="65543" name="组合 6"/>
          <p:cNvGrpSpPr/>
          <p:nvPr/>
        </p:nvGrpSpPr>
        <p:grpSpPr>
          <a:xfrm>
            <a:off x="5410200" y="1341438"/>
            <a:ext cx="3576638" cy="2166937"/>
            <a:chOff x="5410201" y="1081088"/>
            <a:chExt cx="3576638" cy="2166938"/>
          </a:xfrm>
        </p:grpSpPr>
        <p:grpSp>
          <p:nvGrpSpPr>
            <p:cNvPr id="65550" name="Group 47"/>
            <p:cNvGrpSpPr/>
            <p:nvPr/>
          </p:nvGrpSpPr>
          <p:grpSpPr>
            <a:xfrm>
              <a:off x="5410201" y="1081088"/>
              <a:ext cx="3576638" cy="2166938"/>
              <a:chOff x="3408" y="681"/>
              <a:chExt cx="2253" cy="1365"/>
            </a:xfrm>
          </p:grpSpPr>
          <p:sp>
            <p:nvSpPr>
              <p:cNvPr id="65558" name="Oval 49"/>
              <p:cNvSpPr/>
              <p:nvPr/>
            </p:nvSpPr>
            <p:spPr>
              <a:xfrm>
                <a:off x="3408" y="1408"/>
                <a:ext cx="276" cy="288"/>
              </a:xfrm>
              <a:prstGeom prst="ellipse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5559" name="Text Box 50"/>
              <p:cNvSpPr txBox="1"/>
              <p:nvPr/>
            </p:nvSpPr>
            <p:spPr>
              <a:xfrm>
                <a:off x="3785" y="1117"/>
                <a:ext cx="274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dirty="0"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65560" name="Line 51"/>
              <p:cNvSpPr/>
              <p:nvPr/>
            </p:nvSpPr>
            <p:spPr>
              <a:xfrm>
                <a:off x="3541" y="1055"/>
                <a:ext cx="0" cy="983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grpSp>
            <p:nvGrpSpPr>
              <p:cNvPr id="65561" name="Group 52"/>
              <p:cNvGrpSpPr/>
              <p:nvPr/>
            </p:nvGrpSpPr>
            <p:grpSpPr>
              <a:xfrm>
                <a:off x="4987" y="1492"/>
                <a:ext cx="252" cy="93"/>
                <a:chOff x="4937" y="1198"/>
                <a:chExt cx="247" cy="91"/>
              </a:xfrm>
            </p:grpSpPr>
            <p:sp>
              <p:nvSpPr>
                <p:cNvPr id="65586" name="Line 53"/>
                <p:cNvSpPr/>
                <p:nvPr/>
              </p:nvSpPr>
              <p:spPr>
                <a:xfrm>
                  <a:off x="4937" y="1198"/>
                  <a:ext cx="247" cy="0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5587" name="Line 54"/>
                <p:cNvSpPr/>
                <p:nvPr/>
              </p:nvSpPr>
              <p:spPr>
                <a:xfrm>
                  <a:off x="4937" y="1289"/>
                  <a:ext cx="247" cy="0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5562" name="Line 55"/>
              <p:cNvSpPr/>
              <p:nvPr/>
            </p:nvSpPr>
            <p:spPr>
              <a:xfrm flipV="1">
                <a:off x="5122" y="1068"/>
                <a:ext cx="1" cy="42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563" name="Rectangle 56"/>
              <p:cNvSpPr/>
              <p:nvPr/>
            </p:nvSpPr>
            <p:spPr>
              <a:xfrm>
                <a:off x="4535" y="712"/>
                <a:ext cx="268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65564" name="Rectangle 57"/>
              <p:cNvSpPr/>
              <p:nvPr/>
            </p:nvSpPr>
            <p:spPr>
              <a:xfrm>
                <a:off x="3671" y="1367"/>
                <a:ext cx="365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65565" name="Rectangle 58"/>
              <p:cNvSpPr/>
              <p:nvPr/>
            </p:nvSpPr>
            <p:spPr>
              <a:xfrm>
                <a:off x="3525" y="1159"/>
                <a:ext cx="246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5566" name="Rectangle 59"/>
              <p:cNvSpPr/>
              <p:nvPr/>
            </p:nvSpPr>
            <p:spPr>
              <a:xfrm>
                <a:off x="3572" y="1506"/>
                <a:ext cx="230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2075" tIns="46038" rIns="92075" bIns="46038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65567" name="Line 60"/>
              <p:cNvSpPr/>
              <p:nvPr/>
            </p:nvSpPr>
            <p:spPr>
              <a:xfrm>
                <a:off x="4139" y="1063"/>
                <a:ext cx="342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5568" name="Line 61"/>
              <p:cNvSpPr/>
              <p:nvPr/>
            </p:nvSpPr>
            <p:spPr>
              <a:xfrm>
                <a:off x="3530" y="2035"/>
                <a:ext cx="1603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569" name="Line 62"/>
              <p:cNvSpPr/>
              <p:nvPr/>
            </p:nvSpPr>
            <p:spPr>
              <a:xfrm>
                <a:off x="3535" y="1067"/>
                <a:ext cx="276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570" name="Text Box 63"/>
              <p:cNvSpPr txBox="1"/>
              <p:nvPr/>
            </p:nvSpPr>
            <p:spPr>
              <a:xfrm>
                <a:off x="4730" y="1364"/>
                <a:ext cx="415" cy="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65571" name="Rectangle 64"/>
              <p:cNvSpPr/>
              <p:nvPr/>
            </p:nvSpPr>
            <p:spPr>
              <a:xfrm>
                <a:off x="4487" y="1005"/>
                <a:ext cx="335" cy="132"/>
              </a:xfrm>
              <a:prstGeom prst="rect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5572" name="Line 65"/>
              <p:cNvSpPr/>
              <p:nvPr/>
            </p:nvSpPr>
            <p:spPr>
              <a:xfrm>
                <a:off x="4138" y="996"/>
                <a:ext cx="281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stealth" w="med" len="med"/>
              </a:ln>
            </p:spPr>
          </p:sp>
          <p:sp>
            <p:nvSpPr>
              <p:cNvPr id="65573" name="Rectangle 66"/>
              <p:cNvSpPr/>
              <p:nvPr/>
            </p:nvSpPr>
            <p:spPr>
              <a:xfrm>
                <a:off x="5125" y="1181"/>
                <a:ext cx="246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5574" name="Rectangle 67"/>
              <p:cNvSpPr/>
              <p:nvPr/>
            </p:nvSpPr>
            <p:spPr>
              <a:xfrm>
                <a:off x="5153" y="1405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65575" name="Line 68"/>
              <p:cNvSpPr/>
              <p:nvPr/>
            </p:nvSpPr>
            <p:spPr>
              <a:xfrm>
                <a:off x="4828" y="1064"/>
                <a:ext cx="302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5576" name="Text Box 69"/>
              <p:cNvSpPr txBox="1"/>
              <p:nvPr/>
            </p:nvSpPr>
            <p:spPr>
              <a:xfrm>
                <a:off x="4198" y="681"/>
                <a:ext cx="17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graphicFrame>
            <p:nvGraphicFramePr>
              <p:cNvPr id="65577" name="Object 70"/>
              <p:cNvGraphicFramePr>
                <a:graphicFrameLocks/>
              </p:cNvGraphicFramePr>
              <p:nvPr/>
            </p:nvGraphicFramePr>
            <p:xfrm>
              <a:off x="3787" y="772"/>
              <a:ext cx="392" cy="254"/>
            </p:xfrm>
            <a:graphic>
              <a:graphicData uri="http://schemas.openxmlformats.org/presentationml/2006/ole">
                <p:oleObj spid="_x0000_s81923" r:id="rId4" imgW="266760" imgH="63360" progId="Equation.3">
                  <p:embed/>
                </p:oleObj>
              </a:graphicData>
            </a:graphic>
          </p:graphicFrame>
          <p:sp>
            <p:nvSpPr>
              <p:cNvPr id="65578" name="Text Box 71"/>
              <p:cNvSpPr txBox="1"/>
              <p:nvPr/>
            </p:nvSpPr>
            <p:spPr>
              <a:xfrm>
                <a:off x="5239" y="1297"/>
                <a:ext cx="422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65579" name="Line 72"/>
              <p:cNvSpPr/>
              <p:nvPr/>
            </p:nvSpPr>
            <p:spPr>
              <a:xfrm flipV="1">
                <a:off x="3803" y="1071"/>
                <a:ext cx="281" cy="15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580" name="Freeform 73"/>
              <p:cNvSpPr/>
              <p:nvPr/>
            </p:nvSpPr>
            <p:spPr>
              <a:xfrm rot="-3999448" flipV="1">
                <a:off x="3867" y="998"/>
                <a:ext cx="205" cy="217"/>
              </a:xfrm>
              <a:custGeom>
                <a:avLst/>
                <a:gdLst>
                  <a:gd name="txL" fmla="*/ 0 w 144"/>
                  <a:gd name="txT" fmla="*/ 0 h 192"/>
                  <a:gd name="txR" fmla="*/ 144 w 144"/>
                  <a:gd name="txB" fmla="*/ 192 h 192"/>
                </a:gdLst>
                <a:ahLst/>
                <a:cxnLst>
                  <a:cxn ang="0">
                    <a:pos x="0" y="0"/>
                  </a:cxn>
                  <a:cxn ang="0">
                    <a:pos x="6694" y="801"/>
                  </a:cxn>
                  <a:cxn ang="0">
                    <a:pos x="20244" y="1066"/>
                  </a:cxn>
                </a:cxnLst>
                <a:rect l="txL" t="txT" r="txR" b="txB"/>
                <a:pathLst>
                  <a:path w="144" h="192">
                    <a:moveTo>
                      <a:pt x="0" y="0"/>
                    </a:moveTo>
                    <a:cubicBezTo>
                      <a:pt x="12" y="56"/>
                      <a:pt x="24" y="112"/>
                      <a:pt x="48" y="144"/>
                    </a:cubicBezTo>
                    <a:cubicBezTo>
                      <a:pt x="72" y="176"/>
                      <a:pt x="128" y="184"/>
                      <a:pt x="144" y="192"/>
                    </a:cubicBezTo>
                  </a:path>
                </a:pathLst>
              </a:custGeom>
              <a:noFill/>
              <a:ln w="3810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81" name="Oval 74"/>
              <p:cNvSpPr/>
              <p:nvPr/>
            </p:nvSpPr>
            <p:spPr>
              <a:xfrm>
                <a:off x="4075" y="1044"/>
                <a:ext cx="68" cy="67"/>
              </a:xfrm>
              <a:prstGeom prst="ellipse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5582" name="Line 75"/>
              <p:cNvSpPr/>
              <p:nvPr/>
            </p:nvSpPr>
            <p:spPr>
              <a:xfrm flipV="1">
                <a:off x="5122" y="1573"/>
                <a:ext cx="1" cy="473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583" name="Rectangle 76"/>
              <p:cNvSpPr/>
              <p:nvPr/>
            </p:nvSpPr>
            <p:spPr>
              <a:xfrm>
                <a:off x="4244" y="1004"/>
                <a:ext cx="246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5584" name="Rectangle 77"/>
              <p:cNvSpPr/>
              <p:nvPr/>
            </p:nvSpPr>
            <p:spPr>
              <a:xfrm>
                <a:off x="4810" y="864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65585" name="Text Box 78"/>
              <p:cNvSpPr txBox="1"/>
              <p:nvPr/>
            </p:nvSpPr>
            <p:spPr>
              <a:xfrm>
                <a:off x="4519" y="1032"/>
                <a:ext cx="471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</p:grpSp>
        <p:sp>
          <p:nvSpPr>
            <p:cNvPr id="65551" name="Oval 49"/>
            <p:cNvSpPr/>
            <p:nvPr/>
          </p:nvSpPr>
          <p:spPr>
            <a:xfrm>
              <a:off x="6396938" y="2387601"/>
              <a:ext cx="438150" cy="457200"/>
            </a:xfrm>
            <a:prstGeom prst="ellipse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65552" name="Line 51"/>
            <p:cNvSpPr/>
            <p:nvPr/>
          </p:nvSpPr>
          <p:spPr>
            <a:xfrm>
              <a:off x="6605896" y="2058988"/>
              <a:ext cx="0" cy="115570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553" name="Rectangle 57"/>
            <p:cNvSpPr/>
            <p:nvPr/>
          </p:nvSpPr>
          <p:spPr>
            <a:xfrm>
              <a:off x="6814451" y="2322513"/>
              <a:ext cx="565861" cy="52386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5554" name="Rectangle 58"/>
            <p:cNvSpPr/>
            <p:nvPr/>
          </p:nvSpPr>
          <p:spPr>
            <a:xfrm>
              <a:off x="6582676" y="1992313"/>
              <a:ext cx="390525" cy="52387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65555" name="Rectangle 59"/>
            <p:cNvSpPr/>
            <p:nvPr/>
          </p:nvSpPr>
          <p:spPr>
            <a:xfrm>
              <a:off x="6657288" y="2543176"/>
              <a:ext cx="365125" cy="52387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65556" name="Rectangle 56"/>
            <p:cNvSpPr/>
            <p:nvPr/>
          </p:nvSpPr>
          <p:spPr>
            <a:xfrm>
              <a:off x="6341429" y="1844824"/>
              <a:ext cx="306174" cy="38023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5557" name="Rectangle 56"/>
            <p:cNvSpPr/>
            <p:nvPr/>
          </p:nvSpPr>
          <p:spPr>
            <a:xfrm>
              <a:off x="5796136" y="1268760"/>
              <a:ext cx="306174" cy="38023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88" name="Text Box 24"/>
          <p:cNvSpPr txBox="1">
            <a:spLocks noChangeArrowheads="1"/>
          </p:cNvSpPr>
          <p:nvPr/>
        </p:nvSpPr>
        <p:spPr bwMode="auto">
          <a:xfrm>
            <a:off x="374650" y="2906713"/>
            <a:ext cx="4883150" cy="954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电路如图所示，列写换路后的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KVL</a:t>
            </a:r>
            <a:r>
              <a:rPr kumimoji="1" lang="zh-CN" altLang="en-US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方程得：</a:t>
            </a:r>
            <a:r>
              <a:rPr kumimoji="1" lang="en-US" altLang="zh-CN" sz="2800" b="1" i="1" kern="1200" cap="none" spc="0" normalizeH="0" baseline="0" noProof="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Ri</a:t>
            </a:r>
            <a:r>
              <a:rPr kumimoji="1" lang="en-US" altLang="zh-CN" sz="2800" b="1" i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 </a:t>
            </a:r>
            <a:r>
              <a:rPr kumimoji="1" lang="en-US" altLang="zh-CN" sz="2800" b="1" i="1" kern="1200" cap="none" spc="0" normalizeH="0" baseline="0" noProof="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kern="1200" cap="none" spc="0" normalizeH="0" baseline="-250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</a:t>
            </a:r>
            <a:r>
              <a:rPr kumimoji="1" lang="en-US" altLang="zh-CN" sz="2800" b="1" i="1" kern="1200" cap="none" spc="0" normalizeH="0" baseline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1" lang="zh-CN" altLang="en-US" sz="2800" b="1" kern="1200" cap="none" spc="0" normalizeH="0" baseline="-25000" noProof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0425" name="对象 2"/>
          <p:cNvGraphicFramePr>
            <a:graphicFrameLocks/>
          </p:cNvGraphicFramePr>
          <p:nvPr/>
        </p:nvGraphicFramePr>
        <p:xfrm>
          <a:off x="3125788" y="4365625"/>
          <a:ext cx="2454275" cy="854075"/>
        </p:xfrm>
        <a:graphic>
          <a:graphicData uri="http://schemas.openxmlformats.org/presentationml/2006/ole">
            <p:oleObj spid="_x0000_s81922" r:id="rId5" imgW="1129810" imgH="393529" progId="Equation.DSMT4">
              <p:embed/>
            </p:oleObj>
          </a:graphicData>
        </a:graphic>
      </p:graphicFrame>
      <p:grpSp>
        <p:nvGrpSpPr>
          <p:cNvPr id="60426" name="组合 5"/>
          <p:cNvGrpSpPr/>
          <p:nvPr/>
        </p:nvGrpSpPr>
        <p:grpSpPr>
          <a:xfrm>
            <a:off x="755650" y="3789363"/>
            <a:ext cx="2973388" cy="828675"/>
            <a:chOff x="488698" y="3967780"/>
            <a:chExt cx="2973891" cy="829372"/>
          </a:xfrm>
        </p:grpSpPr>
        <p:sp>
          <p:nvSpPr>
            <p:cNvPr id="113669" name="Rectangle 5"/>
            <p:cNvSpPr>
              <a:spLocks noChangeArrowheads="1"/>
            </p:cNvSpPr>
            <p:nvPr/>
          </p:nvSpPr>
          <p:spPr bwMode="auto">
            <a:xfrm>
              <a:off x="488698" y="4118719"/>
              <a:ext cx="2973891" cy="5672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其中               ，则</a:t>
              </a:r>
            </a:p>
          </p:txBody>
        </p:sp>
        <p:graphicFrame>
          <p:nvGraphicFramePr>
            <p:cNvPr id="65549" name="对象 4"/>
            <p:cNvGraphicFramePr>
              <a:graphicFrameLocks/>
            </p:cNvGraphicFramePr>
            <p:nvPr/>
          </p:nvGraphicFramePr>
          <p:xfrm>
            <a:off x="1316842" y="3967780"/>
            <a:ext cx="1310942" cy="829372"/>
          </p:xfrm>
          <a:graphic>
            <a:graphicData uri="http://schemas.openxmlformats.org/presentationml/2006/ole">
              <p:oleObj spid="_x0000_s81921" r:id="rId6" imgW="622030" imgH="393529" progId="Equation.DSMT4">
                <p:embed/>
              </p:oleObj>
            </a:graphicData>
          </a:graphic>
        </p:graphicFrame>
      </p:grpSp>
      <p:sp>
        <p:nvSpPr>
          <p:cNvPr id="92" name="Rectangle 12"/>
          <p:cNvSpPr>
            <a:spLocks noChangeArrowheads="1"/>
          </p:cNvSpPr>
          <p:nvPr/>
        </p:nvSpPr>
        <p:spPr bwMode="auto">
          <a:xfrm>
            <a:off x="390525" y="5300663"/>
            <a:ext cx="8153400" cy="954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这是一阶线性非齐次微分方程，其解由齐次通解和非齐次特解两部分组成。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8" grpId="0"/>
      <p:bldP spid="88" grpId="0"/>
      <p:bldP spid="9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690" name="Object 2" descr="40%"/>
          <p:cNvGraphicFramePr>
            <a:graphicFrameLocks/>
          </p:cNvGraphicFramePr>
          <p:nvPr/>
        </p:nvGraphicFramePr>
        <p:xfrm>
          <a:off x="1720850" y="1847850"/>
          <a:ext cx="4695825" cy="933450"/>
        </p:xfrm>
        <a:graphic>
          <a:graphicData uri="http://schemas.openxmlformats.org/presentationml/2006/ole">
            <p:oleObj spid="_x0000_s82946" r:id="rId3" imgW="3391560" imgH="406440" progId="Equation.DSMT4">
              <p:embed/>
            </p:oleObj>
          </a:graphicData>
        </a:graphic>
      </p:graphicFrame>
      <p:graphicFrame>
        <p:nvGraphicFramePr>
          <p:cNvPr id="114691" name="Object 3" descr="40%"/>
          <p:cNvGraphicFramePr>
            <a:graphicFrameLocks/>
          </p:cNvGraphicFramePr>
          <p:nvPr/>
        </p:nvGraphicFramePr>
        <p:xfrm>
          <a:off x="1743075" y="2708275"/>
          <a:ext cx="4700588" cy="947738"/>
        </p:xfrm>
        <a:graphic>
          <a:graphicData uri="http://schemas.openxmlformats.org/presentationml/2006/ole">
            <p:oleObj spid="_x0000_s82945" r:id="rId4" imgW="3188520" imgH="406440" progId="Equation.DSMT4">
              <p:embed/>
            </p:oleObj>
          </a:graphicData>
        </a:graphic>
      </p:graphicFrame>
      <p:sp>
        <p:nvSpPr>
          <p:cNvPr id="114692" name="AutoShape 4" descr="40%"/>
          <p:cNvSpPr/>
          <p:nvPr/>
        </p:nvSpPr>
        <p:spPr>
          <a:xfrm>
            <a:off x="2514600" y="4418013"/>
            <a:ext cx="1600200" cy="533400"/>
          </a:xfrm>
          <a:prstGeom prst="wedgeRoundRectCallout">
            <a:avLst>
              <a:gd name="adj1" fmla="val -37514"/>
              <a:gd name="adj2" fmla="val -172875"/>
              <a:gd name="adj3" fmla="val 16667"/>
            </a:avLst>
          </a:prstGeom>
          <a:pattFill prst="pct40">
            <a:fgClr>
              <a:srgbClr val="FFFF00"/>
            </a:fgClr>
            <a:bgClr>
              <a:srgbClr val="FFFFFF"/>
            </a:bgClr>
          </a:pattFill>
          <a:ln w="2857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稳态分量</a:t>
            </a:r>
          </a:p>
        </p:txBody>
      </p:sp>
      <p:sp>
        <p:nvSpPr>
          <p:cNvPr id="114693" name="AutoShape 5" descr="40%"/>
          <p:cNvSpPr/>
          <p:nvPr/>
        </p:nvSpPr>
        <p:spPr>
          <a:xfrm>
            <a:off x="1651000" y="765175"/>
            <a:ext cx="2057400" cy="609600"/>
          </a:xfrm>
          <a:prstGeom prst="wedgeRoundRectCallout">
            <a:avLst>
              <a:gd name="adj1" fmla="val 5685"/>
              <a:gd name="adj2" fmla="val 258639"/>
              <a:gd name="adj3" fmla="val 16667"/>
            </a:avLst>
          </a:prstGeom>
          <a:pattFill prst="pct40">
            <a:fgClr>
              <a:srgbClr val="CC66FF"/>
            </a:fgClr>
            <a:bgClr>
              <a:srgbClr val="FFFFFF"/>
            </a:bgClr>
          </a:pattFill>
          <a:ln w="2857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零输入响应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694" name="AutoShape 6" descr="40%"/>
          <p:cNvSpPr/>
          <p:nvPr/>
        </p:nvSpPr>
        <p:spPr>
          <a:xfrm>
            <a:off x="5219700" y="765175"/>
            <a:ext cx="1905000" cy="609600"/>
          </a:xfrm>
          <a:prstGeom prst="wedgeRoundRectCallout">
            <a:avLst>
              <a:gd name="adj1" fmla="val -45005"/>
              <a:gd name="adj2" fmla="val 254769"/>
              <a:gd name="adj3" fmla="val 16667"/>
            </a:avLst>
          </a:prstGeom>
          <a:pattFill prst="pct40">
            <a:fgClr>
              <a:srgbClr val="FF9900"/>
            </a:fgClr>
            <a:bgClr>
              <a:srgbClr val="FFFFFF"/>
            </a:bgClr>
          </a:pattFill>
          <a:ln w="2857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零状态响应</a:t>
            </a:r>
          </a:p>
        </p:txBody>
      </p:sp>
      <p:sp>
        <p:nvSpPr>
          <p:cNvPr id="114695" name="Line 7"/>
          <p:cNvSpPr/>
          <p:nvPr/>
        </p:nvSpPr>
        <p:spPr>
          <a:xfrm>
            <a:off x="2390775" y="2741613"/>
            <a:ext cx="381000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696" name="Line 8"/>
          <p:cNvSpPr/>
          <p:nvPr/>
        </p:nvSpPr>
        <p:spPr>
          <a:xfrm>
            <a:off x="3563938" y="2741613"/>
            <a:ext cx="1728787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697" name="Line 9"/>
          <p:cNvSpPr/>
          <p:nvPr/>
        </p:nvSpPr>
        <p:spPr>
          <a:xfrm>
            <a:off x="2390775" y="3656013"/>
            <a:ext cx="381000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698" name="Line 10"/>
          <p:cNvSpPr/>
          <p:nvPr/>
        </p:nvSpPr>
        <p:spPr>
          <a:xfrm>
            <a:off x="2987675" y="3656013"/>
            <a:ext cx="1655763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699" name="AutoShape 11" descr="90%"/>
          <p:cNvSpPr/>
          <p:nvPr/>
        </p:nvSpPr>
        <p:spPr>
          <a:xfrm>
            <a:off x="5715000" y="4418013"/>
            <a:ext cx="1600200" cy="533400"/>
          </a:xfrm>
          <a:prstGeom prst="wedgeRoundRectCallout">
            <a:avLst>
              <a:gd name="adj1" fmla="val -139741"/>
              <a:gd name="adj2" fmla="val -179338"/>
              <a:gd name="adj3" fmla="val 16667"/>
            </a:avLst>
          </a:prstGeom>
          <a:pattFill prst="pct90">
            <a:fgClr>
              <a:srgbClr val="FFCCFF"/>
            </a:fgClr>
            <a:bgClr>
              <a:srgbClr val="FFFFFF"/>
            </a:bgClr>
          </a:pattFill>
          <a:ln w="2857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暂态分量</a:t>
            </a:r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698500" y="5876925"/>
            <a:ext cx="6272213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结论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  全响应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稳态分量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暂态分量</a:t>
            </a:r>
          </a:p>
        </p:txBody>
      </p:sp>
      <p:sp>
        <p:nvSpPr>
          <p:cNvPr id="114701" name="Rectangle 13"/>
          <p:cNvSpPr/>
          <p:nvPr/>
        </p:nvSpPr>
        <p:spPr>
          <a:xfrm>
            <a:off x="425450" y="2270125"/>
            <a:ext cx="12668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全响应</a:t>
            </a: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611188" y="5300663"/>
            <a:ext cx="708342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结论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 全响应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零输入响应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零状态响应</a:t>
            </a:r>
          </a:p>
        </p:txBody>
      </p:sp>
      <p:sp>
        <p:nvSpPr>
          <p:cNvPr id="114703" name="AutoShape 15" descr="40%"/>
          <p:cNvSpPr/>
          <p:nvPr/>
        </p:nvSpPr>
        <p:spPr>
          <a:xfrm>
            <a:off x="685800" y="4403725"/>
            <a:ext cx="1219200" cy="533400"/>
          </a:xfrm>
          <a:prstGeom prst="wedgeRoundRectCallout">
            <a:avLst>
              <a:gd name="adj1" fmla="val 88347"/>
              <a:gd name="adj2" fmla="val -199727"/>
              <a:gd name="adj3" fmla="val 16667"/>
            </a:avLst>
          </a:prstGeom>
          <a:pattFill prst="pct40">
            <a:fgClr>
              <a:srgbClr val="FFCCCC"/>
            </a:fgClr>
            <a:bgClr>
              <a:srgbClr val="FFFFFF"/>
            </a:bgClr>
          </a:pattFill>
          <a:ln w="2857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稳态值</a:t>
            </a:r>
          </a:p>
        </p:txBody>
      </p:sp>
      <p:sp>
        <p:nvSpPr>
          <p:cNvPr id="114704" name="AutoShape 16" descr="80%"/>
          <p:cNvSpPr/>
          <p:nvPr/>
        </p:nvSpPr>
        <p:spPr>
          <a:xfrm>
            <a:off x="4191000" y="4403725"/>
            <a:ext cx="1371600" cy="609600"/>
          </a:xfrm>
          <a:prstGeom prst="wedgeRoundRectCallout">
            <a:avLst>
              <a:gd name="adj1" fmla="val -100690"/>
              <a:gd name="adj2" fmla="val -179847"/>
              <a:gd name="adj3" fmla="val 16667"/>
            </a:avLst>
          </a:prstGeom>
          <a:pattFill prst="pct80">
            <a:fgClr>
              <a:srgbClr val="FFFF66"/>
            </a:fgClr>
            <a:bgClr>
              <a:srgbClr val="FFFFFF"/>
            </a:bgClr>
          </a:pattFill>
          <a:ln w="28575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初始值</a:t>
            </a: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C285E5-FFB8-4ED5-B453-0A399624ADB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49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11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1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11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1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11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nimBg="1"/>
      <p:bldP spid="114693" grpId="0" animBg="1"/>
      <p:bldP spid="114694" grpId="0" animBg="1"/>
      <p:bldP spid="114699" grpId="0" animBg="1"/>
      <p:bldP spid="114700" grpId="0"/>
      <p:bldP spid="114701" grpId="0"/>
      <p:bldP spid="114702" grpId="0"/>
      <p:bldP spid="114703" grpId="0" animBg="1"/>
      <p:bldP spid="11470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Text Box 3"/>
          <p:cNvSpPr txBox="1"/>
          <p:nvPr/>
        </p:nvSpPr>
        <p:spPr>
          <a:xfrm>
            <a:off x="539750" y="1557338"/>
            <a:ext cx="8280400" cy="52387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动态电路指含有动态元件（如电感、电容）的电路。</a:t>
            </a:r>
            <a:endParaRPr lang="zh-CN" altLang="en-US" sz="2800" dirty="0">
              <a:solidFill>
                <a:srgbClr val="0033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Rectangle 6"/>
          <p:cNvSpPr/>
          <p:nvPr/>
        </p:nvSpPr>
        <p:spPr>
          <a:xfrm>
            <a:off x="539750" y="2133600"/>
            <a:ext cx="8280400" cy="954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根据电路的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KVL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KCL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和元件的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VCR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建立动态电路方程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80903" name="Rectangle 7"/>
          <p:cNvSpPr/>
          <p:nvPr/>
        </p:nvSpPr>
        <p:spPr>
          <a:xfrm>
            <a:off x="549275" y="3141663"/>
            <a:ext cx="4886325" cy="267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如右图所示电路，只有电容一个储能元件，所以为一阶</a:t>
            </a:r>
            <a:r>
              <a:rPr lang="en-US" altLang="zh-CN" sz="2800" b="1" dirty="0">
                <a:latin typeface="Times New Roman" panose="02020603050405020304" pitchFamily="18" charset="0"/>
              </a:rPr>
              <a:t>RC</a:t>
            </a:r>
            <a:r>
              <a:rPr lang="zh-CN" altLang="en-US" sz="2800" b="1" dirty="0">
                <a:latin typeface="Times New Roman" panose="02020603050405020304" pitchFamily="18" charset="0"/>
              </a:rPr>
              <a:t>动态电路。当开关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</a:rPr>
              <a:t>由位置</a:t>
            </a: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合向位置</a:t>
            </a: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后，以电容电压 为变量列写电路的</a:t>
            </a:r>
            <a:r>
              <a:rPr lang="en-US" altLang="zh-CN" sz="2800" b="1" dirty="0">
                <a:latin typeface="Times New Roman" panose="02020603050405020304" pitchFamily="18" charset="0"/>
              </a:rPr>
              <a:t>KVL</a:t>
            </a:r>
            <a:r>
              <a:rPr lang="zh-CN" altLang="en-US" sz="2800" b="1" dirty="0">
                <a:latin typeface="Times New Roman" panose="02020603050405020304" pitchFamily="18" charset="0"/>
              </a:rPr>
              <a:t>方程可以得到：</a:t>
            </a:r>
          </a:p>
        </p:txBody>
      </p:sp>
      <p:sp>
        <p:nvSpPr>
          <p:cNvPr id="5" name="日期占位符 4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E06D25-8752-46E8-B94B-4836BD439805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5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gray">
          <a:xfrm>
            <a:off x="0" y="836613"/>
            <a:ext cx="9144000" cy="576263"/>
          </a:xfrm>
          <a:prstGeom prst="rect">
            <a:avLst/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C000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4.1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动态电路基础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</p:txBody>
      </p:sp>
      <p:sp>
        <p:nvSpPr>
          <p:cNvPr id="21512" name="Rectangle 4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1513" name="对象 7"/>
          <p:cNvGraphicFramePr>
            <a:graphicFrameLocks/>
          </p:cNvGraphicFramePr>
          <p:nvPr/>
        </p:nvGraphicFramePr>
        <p:xfrm>
          <a:off x="5518150" y="3068638"/>
          <a:ext cx="3625850" cy="2173287"/>
        </p:xfrm>
        <a:graphic>
          <a:graphicData uri="http://schemas.openxmlformats.org/presentationml/2006/ole">
            <p:oleObj spid="_x0000_s3076" r:id="rId4" imgW="1225262" imgH="733140" progId="Visio.Drawing.11">
              <p:embed/>
            </p:oleObj>
          </a:graphicData>
        </a:graphic>
      </p:graphicFrame>
      <p:sp>
        <p:nvSpPr>
          <p:cNvPr id="21514" name="Rectangle 4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1515" name="对象 9"/>
          <p:cNvGraphicFramePr>
            <a:graphicFrameLocks/>
          </p:cNvGraphicFramePr>
          <p:nvPr/>
        </p:nvGraphicFramePr>
        <p:xfrm>
          <a:off x="2252663" y="5564188"/>
          <a:ext cx="2751137" cy="889000"/>
        </p:xfrm>
        <a:graphic>
          <a:graphicData uri="http://schemas.openxmlformats.org/presentationml/2006/ole">
            <p:oleObj spid="_x0000_s3079" r:id="rId5" imgW="1218671" imgH="393529" progId="Equation.DSMT4">
              <p:embed/>
            </p:oleObj>
          </a:graphicData>
        </a:graphic>
      </p:graphicFrame>
      <p:sp>
        <p:nvSpPr>
          <p:cNvPr id="21516" name="矩形 10"/>
          <p:cNvSpPr/>
          <p:nvPr/>
        </p:nvSpPr>
        <p:spPr>
          <a:xfrm>
            <a:off x="5435600" y="5334000"/>
            <a:ext cx="35020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zh-CN" sz="2400" dirty="0">
                <a:latin typeface="Times New Roman" panose="02020603050405020304" pitchFamily="18" charset="0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</a:rPr>
              <a:t>4.1.1  </a:t>
            </a:r>
            <a:r>
              <a:rPr lang="zh-CN" altLang="zh-CN" sz="2400" dirty="0">
                <a:latin typeface="Times New Roman" panose="02020603050405020304" pitchFamily="18" charset="0"/>
              </a:rPr>
              <a:t>一阶</a:t>
            </a:r>
            <a:r>
              <a:rPr lang="en-US" altLang="zh-CN" sz="2400" i="1" dirty="0">
                <a:latin typeface="Times New Roman" panose="02020603050405020304" pitchFamily="18" charset="0"/>
              </a:rPr>
              <a:t>RC</a:t>
            </a:r>
            <a:r>
              <a:rPr lang="zh-CN" altLang="zh-CN" sz="2400" dirty="0">
                <a:latin typeface="Times New Roman" panose="02020603050405020304" pitchFamily="18" charset="0"/>
              </a:rPr>
              <a:t>动态电路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/>
      <p:bldP spid="21507" grpId="0"/>
      <p:bldP spid="80903" grpId="0"/>
      <p:bldP spid="215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963738" y="3275013"/>
            <a:ext cx="1252538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大于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1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4701" name="Rectangle 13"/>
          <p:cNvSpPr>
            <a:spLocks noChangeArrowheads="1"/>
          </p:cNvSpPr>
          <p:nvPr/>
        </p:nvSpPr>
        <p:spPr bwMode="auto">
          <a:xfrm>
            <a:off x="784225" y="765175"/>
            <a:ext cx="1628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变化曲线</a:t>
            </a: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C285E5-FFB8-4ED5-B453-0A399624ADB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50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25" name="Freeform 6"/>
          <p:cNvSpPr/>
          <p:nvPr/>
        </p:nvSpPr>
        <p:spPr>
          <a:xfrm flipV="1">
            <a:off x="1582738" y="4500563"/>
            <a:ext cx="2052637" cy="812800"/>
          </a:xfrm>
          <a:custGeom>
            <a:avLst/>
            <a:gdLst>
              <a:gd name="txL" fmla="*/ 0 w 1248"/>
              <a:gd name="txT" fmla="*/ 0 h 624"/>
              <a:gd name="txR" fmla="*/ 1248 w 1248"/>
              <a:gd name="txB" fmla="*/ 624 h 624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1248" h="624">
                <a:moveTo>
                  <a:pt x="0" y="624"/>
                </a:moveTo>
                <a:cubicBezTo>
                  <a:pt x="88" y="436"/>
                  <a:pt x="176" y="248"/>
                  <a:pt x="384" y="144"/>
                </a:cubicBezTo>
                <a:cubicBezTo>
                  <a:pt x="592" y="40"/>
                  <a:pt x="920" y="20"/>
                  <a:pt x="1248" y="0"/>
                </a:cubicBezTo>
              </a:path>
            </a:pathLst>
          </a:custGeom>
          <a:noFill/>
          <a:ln w="57150" cap="flat" cmpd="sng">
            <a:solidFill>
              <a:srgbClr val="0000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" name="Group 11"/>
          <p:cNvGrpSpPr/>
          <p:nvPr/>
        </p:nvGrpSpPr>
        <p:grpSpPr>
          <a:xfrm>
            <a:off x="1458913" y="3716338"/>
            <a:ext cx="2533650" cy="2157412"/>
            <a:chOff x="6033" y="1241"/>
            <a:chExt cx="1596" cy="1359"/>
          </a:xfrm>
        </p:grpSpPr>
        <p:sp>
          <p:nvSpPr>
            <p:cNvPr id="67629" name="Line 12"/>
            <p:cNvSpPr/>
            <p:nvPr/>
          </p:nvSpPr>
          <p:spPr>
            <a:xfrm flipV="1">
              <a:off x="6033" y="2435"/>
              <a:ext cx="1462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7630" name="Text Box 13"/>
            <p:cNvSpPr txBox="1"/>
            <p:nvPr/>
          </p:nvSpPr>
          <p:spPr>
            <a:xfrm>
              <a:off x="7450" y="2270"/>
              <a:ext cx="17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graphicFrame>
          <p:nvGraphicFramePr>
            <p:cNvPr id="67631" name="Object 14"/>
            <p:cNvGraphicFramePr>
              <a:graphicFrameLocks/>
            </p:cNvGraphicFramePr>
            <p:nvPr/>
          </p:nvGraphicFramePr>
          <p:xfrm>
            <a:off x="6134" y="1241"/>
            <a:ext cx="274" cy="361"/>
          </p:xfrm>
          <a:graphic>
            <a:graphicData uri="http://schemas.openxmlformats.org/presentationml/2006/ole">
              <p:oleObj spid="_x0000_s83973" r:id="rId4" imgW="76320" imgH="127080" progId="Equation.DSMT4">
                <p:embed/>
              </p:oleObj>
            </a:graphicData>
          </a:graphic>
        </p:graphicFrame>
        <p:sp>
          <p:nvSpPr>
            <p:cNvPr id="67632" name="Line 16"/>
            <p:cNvSpPr/>
            <p:nvPr/>
          </p:nvSpPr>
          <p:spPr>
            <a:xfrm flipV="1">
              <a:off x="6094" y="1356"/>
              <a:ext cx="0" cy="1244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44" name="Group 2"/>
          <p:cNvGrpSpPr/>
          <p:nvPr/>
        </p:nvGrpSpPr>
        <p:grpSpPr>
          <a:xfrm>
            <a:off x="4524375" y="2132013"/>
            <a:ext cx="3365500" cy="523875"/>
            <a:chOff x="1313" y="1450"/>
            <a:chExt cx="2738" cy="366"/>
          </a:xfrm>
        </p:grpSpPr>
        <p:sp>
          <p:nvSpPr>
            <p:cNvPr id="67627" name="Text Box 3"/>
            <p:cNvSpPr txBox="1"/>
            <p:nvPr/>
          </p:nvSpPr>
          <p:spPr>
            <a:xfrm>
              <a:off x="1313" y="1450"/>
              <a:ext cx="470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67628" name="Line 4"/>
            <p:cNvSpPr/>
            <p:nvPr/>
          </p:nvSpPr>
          <p:spPr>
            <a:xfrm>
              <a:off x="1792" y="1630"/>
              <a:ext cx="2259" cy="3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7" name="Group 5"/>
          <p:cNvGrpSpPr/>
          <p:nvPr/>
        </p:nvGrpSpPr>
        <p:grpSpPr>
          <a:xfrm>
            <a:off x="4513263" y="3068638"/>
            <a:ext cx="3376612" cy="523875"/>
            <a:chOff x="1323" y="1958"/>
            <a:chExt cx="2376" cy="366"/>
          </a:xfrm>
        </p:grpSpPr>
        <p:sp>
          <p:nvSpPr>
            <p:cNvPr id="67625" name="Text Box 6"/>
            <p:cNvSpPr txBox="1"/>
            <p:nvPr/>
          </p:nvSpPr>
          <p:spPr>
            <a:xfrm>
              <a:off x="1323" y="1958"/>
              <a:ext cx="397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800" b="1" i="1" baseline="-25000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626" name="Line 7"/>
            <p:cNvSpPr/>
            <p:nvPr/>
          </p:nvSpPr>
          <p:spPr>
            <a:xfrm>
              <a:off x="1709" y="2187"/>
              <a:ext cx="1990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</p:sp>
      </p:grpSp>
      <p:sp>
        <p:nvSpPr>
          <p:cNvPr id="51" name="Freeform 18"/>
          <p:cNvSpPr/>
          <p:nvPr/>
        </p:nvSpPr>
        <p:spPr>
          <a:xfrm>
            <a:off x="5059363" y="2471738"/>
            <a:ext cx="2828925" cy="908050"/>
          </a:xfrm>
          <a:custGeom>
            <a:avLst/>
            <a:gdLst>
              <a:gd name="txL" fmla="*/ 0 w 2640"/>
              <a:gd name="txT" fmla="*/ 0 h 1536"/>
              <a:gd name="txR" fmla="*/ 2640 w 2640"/>
              <a:gd name="txB" fmla="*/ 1536 h 1536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640" h="1536">
                <a:moveTo>
                  <a:pt x="0" y="1536"/>
                </a:moveTo>
                <a:cubicBezTo>
                  <a:pt x="308" y="1088"/>
                  <a:pt x="616" y="640"/>
                  <a:pt x="1056" y="384"/>
                </a:cubicBezTo>
                <a:cubicBezTo>
                  <a:pt x="1496" y="128"/>
                  <a:pt x="2068" y="64"/>
                  <a:pt x="2640" y="0"/>
                </a:cubicBezTo>
              </a:path>
            </a:pathLst>
          </a:custGeom>
          <a:noFill/>
          <a:ln w="57150" cap="flat" cmpd="sng">
            <a:solidFill>
              <a:srgbClr val="0066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19"/>
          <p:cNvSpPr/>
          <p:nvPr/>
        </p:nvSpPr>
        <p:spPr bwMode="auto">
          <a:xfrm>
            <a:off x="5059363" y="4119563"/>
            <a:ext cx="2830513" cy="842963"/>
          </a:xfrm>
          <a:custGeom>
            <a:avLst/>
            <a:gdLst>
              <a:gd name="T0" fmla="*/ 0 w 2640"/>
              <a:gd name="T1" fmla="*/ 2147483647 h 1536"/>
              <a:gd name="T2" fmla="*/ 2147483647 w 2640"/>
              <a:gd name="T3" fmla="*/ 2147483647 h 1536"/>
              <a:gd name="T4" fmla="*/ 2147483647 w 2640"/>
              <a:gd name="T5" fmla="*/ 0 h 1536"/>
              <a:gd name="T6" fmla="*/ 0 60000 65536"/>
              <a:gd name="T7" fmla="*/ 0 60000 65536"/>
              <a:gd name="T8" fmla="*/ 0 60000 65536"/>
              <a:gd name="T9" fmla="*/ 0 w 2640"/>
              <a:gd name="T10" fmla="*/ 0 h 1536"/>
              <a:gd name="T11" fmla="*/ 2640 w 2640"/>
              <a:gd name="T12" fmla="*/ 1536 h 1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0" h="1536">
                <a:moveTo>
                  <a:pt x="0" y="1536"/>
                </a:moveTo>
                <a:cubicBezTo>
                  <a:pt x="308" y="1088"/>
                  <a:pt x="616" y="640"/>
                  <a:pt x="1056" y="384"/>
                </a:cubicBezTo>
                <a:cubicBezTo>
                  <a:pt x="1496" y="128"/>
                  <a:pt x="2068" y="64"/>
                  <a:pt x="2640" y="0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Freeform 20"/>
          <p:cNvSpPr/>
          <p:nvPr/>
        </p:nvSpPr>
        <p:spPr>
          <a:xfrm>
            <a:off x="5059363" y="2471738"/>
            <a:ext cx="2828925" cy="1577975"/>
          </a:xfrm>
          <a:custGeom>
            <a:avLst/>
            <a:gdLst>
              <a:gd name="txL" fmla="*/ 0 w 2304"/>
              <a:gd name="txT" fmla="*/ 0 h 1584"/>
              <a:gd name="txR" fmla="*/ 2304 w 2304"/>
              <a:gd name="txB" fmla="*/ 1584 h 1584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304" h="1584">
                <a:moveTo>
                  <a:pt x="0" y="1584"/>
                </a:moveTo>
                <a:cubicBezTo>
                  <a:pt x="216" y="1092"/>
                  <a:pt x="432" y="600"/>
                  <a:pt x="816" y="336"/>
                </a:cubicBezTo>
                <a:cubicBezTo>
                  <a:pt x="1200" y="72"/>
                  <a:pt x="1752" y="36"/>
                  <a:pt x="2304" y="0"/>
                </a:cubicBezTo>
              </a:path>
            </a:pathLst>
          </a:custGeom>
          <a:noFill/>
          <a:ln w="5715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4" name="Group 56"/>
          <p:cNvGrpSpPr/>
          <p:nvPr/>
        </p:nvGrpSpPr>
        <p:grpSpPr>
          <a:xfrm>
            <a:off x="4648200" y="1557338"/>
            <a:ext cx="3595688" cy="3727450"/>
            <a:chOff x="1440" y="1436"/>
            <a:chExt cx="2265" cy="2348"/>
          </a:xfrm>
        </p:grpSpPr>
        <p:grpSp>
          <p:nvGrpSpPr>
            <p:cNvPr id="67619" name="Group 57"/>
            <p:cNvGrpSpPr/>
            <p:nvPr/>
          </p:nvGrpSpPr>
          <p:grpSpPr>
            <a:xfrm>
              <a:off x="1440" y="1436"/>
              <a:ext cx="2265" cy="2348"/>
              <a:chOff x="1409" y="1380"/>
              <a:chExt cx="2536" cy="2602"/>
            </a:xfrm>
          </p:grpSpPr>
          <p:sp>
            <p:nvSpPr>
              <p:cNvPr id="67621" name="Text Box 58"/>
              <p:cNvSpPr txBox="1"/>
              <p:nvPr/>
            </p:nvSpPr>
            <p:spPr>
              <a:xfrm>
                <a:off x="3745" y="2939"/>
                <a:ext cx="200" cy="3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t</a:t>
                </a:r>
                <a:endParaRPr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22" name="Line 59"/>
              <p:cNvSpPr/>
              <p:nvPr/>
            </p:nvSpPr>
            <p:spPr>
              <a:xfrm>
                <a:off x="1409" y="3140"/>
                <a:ext cx="2383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7623" name="Line 60"/>
              <p:cNvSpPr/>
              <p:nvPr/>
            </p:nvSpPr>
            <p:spPr>
              <a:xfrm flipV="1">
                <a:off x="1709" y="1585"/>
                <a:ext cx="3" cy="2397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  <p:graphicFrame>
            <p:nvGraphicFramePr>
              <p:cNvPr id="67624" name="Object 61"/>
              <p:cNvGraphicFramePr>
                <a:graphicFrameLocks/>
              </p:cNvGraphicFramePr>
              <p:nvPr/>
            </p:nvGraphicFramePr>
            <p:xfrm>
              <a:off x="1775" y="1380"/>
              <a:ext cx="314" cy="442"/>
            </p:xfrm>
            <a:graphic>
              <a:graphicData uri="http://schemas.openxmlformats.org/presentationml/2006/ole">
                <p:oleObj spid="_x0000_s83972" r:id="rId5" imgW="76320" imgH="127080" progId="Equation.3">
                  <p:embed/>
                </p:oleObj>
              </a:graphicData>
            </a:graphic>
          </p:graphicFrame>
        </p:grpSp>
        <p:sp>
          <p:nvSpPr>
            <p:cNvPr id="67620" name="Text Box 62"/>
            <p:cNvSpPr txBox="1"/>
            <p:nvPr/>
          </p:nvSpPr>
          <p:spPr>
            <a:xfrm>
              <a:off x="1485" y="2978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62478" name="Freeform 9"/>
          <p:cNvSpPr/>
          <p:nvPr/>
        </p:nvSpPr>
        <p:spPr>
          <a:xfrm>
            <a:off x="1549400" y="2120900"/>
            <a:ext cx="1943100" cy="800100"/>
          </a:xfrm>
          <a:custGeom>
            <a:avLst/>
            <a:gdLst>
              <a:gd name="txL" fmla="*/ 0 w 1248"/>
              <a:gd name="txT" fmla="*/ 0 h 624"/>
              <a:gd name="txR" fmla="*/ 1248 w 1248"/>
              <a:gd name="txB" fmla="*/ 624 h 624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1248" h="624">
                <a:moveTo>
                  <a:pt x="0" y="624"/>
                </a:moveTo>
                <a:cubicBezTo>
                  <a:pt x="88" y="436"/>
                  <a:pt x="176" y="248"/>
                  <a:pt x="384" y="144"/>
                </a:cubicBezTo>
                <a:cubicBezTo>
                  <a:pt x="592" y="40"/>
                  <a:pt x="920" y="20"/>
                  <a:pt x="1248" y="0"/>
                </a:cubicBezTo>
              </a:path>
            </a:pathLst>
          </a:custGeom>
          <a:noFill/>
          <a:ln w="57150" cap="flat" cmpd="sng">
            <a:solidFill>
              <a:srgbClr val="CC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" name="Group 11"/>
          <p:cNvGrpSpPr/>
          <p:nvPr/>
        </p:nvGrpSpPr>
        <p:grpSpPr>
          <a:xfrm>
            <a:off x="1473200" y="1268413"/>
            <a:ext cx="2519363" cy="2185987"/>
            <a:chOff x="6033" y="1226"/>
            <a:chExt cx="1587" cy="1377"/>
          </a:xfrm>
        </p:grpSpPr>
        <p:sp>
          <p:nvSpPr>
            <p:cNvPr id="67615" name="Line 12"/>
            <p:cNvSpPr/>
            <p:nvPr/>
          </p:nvSpPr>
          <p:spPr>
            <a:xfrm flipV="1">
              <a:off x="6033" y="2438"/>
              <a:ext cx="1454" cy="5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7616" name="Text Box 13"/>
            <p:cNvSpPr txBox="1"/>
            <p:nvPr/>
          </p:nvSpPr>
          <p:spPr>
            <a:xfrm>
              <a:off x="7441" y="2273"/>
              <a:ext cx="17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graphicFrame>
          <p:nvGraphicFramePr>
            <p:cNvPr id="67617" name="Object 14"/>
            <p:cNvGraphicFramePr>
              <a:graphicFrameLocks/>
            </p:cNvGraphicFramePr>
            <p:nvPr/>
          </p:nvGraphicFramePr>
          <p:xfrm>
            <a:off x="6126" y="1226"/>
            <a:ext cx="277" cy="366"/>
          </p:xfrm>
          <a:graphic>
            <a:graphicData uri="http://schemas.openxmlformats.org/presentationml/2006/ole">
              <p:oleObj spid="_x0000_s83971" r:id="rId6" imgW="76320" imgH="127080" progId="Equation.DSMT4">
                <p:embed/>
              </p:oleObj>
            </a:graphicData>
          </a:graphic>
        </p:graphicFrame>
        <p:sp>
          <p:nvSpPr>
            <p:cNvPr id="67618" name="Line 16"/>
            <p:cNvSpPr/>
            <p:nvPr/>
          </p:nvSpPr>
          <p:spPr>
            <a:xfrm flipV="1">
              <a:off x="6094" y="1356"/>
              <a:ext cx="0" cy="1247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76" name="Group 30"/>
          <p:cNvGrpSpPr/>
          <p:nvPr/>
        </p:nvGrpSpPr>
        <p:grpSpPr>
          <a:xfrm>
            <a:off x="1100138" y="1760538"/>
            <a:ext cx="2608262" cy="461962"/>
            <a:chOff x="3296" y="1584"/>
            <a:chExt cx="1977" cy="291"/>
          </a:xfrm>
        </p:grpSpPr>
        <p:sp>
          <p:nvSpPr>
            <p:cNvPr id="67613" name="Line 31"/>
            <p:cNvSpPr/>
            <p:nvPr/>
          </p:nvSpPr>
          <p:spPr>
            <a:xfrm flipV="1">
              <a:off x="3696" y="1776"/>
              <a:ext cx="1577" cy="1"/>
            </a:xfrm>
            <a:prstGeom prst="line">
              <a:avLst/>
            </a:prstGeom>
            <a:ln w="28575" cap="flat" cmpd="sng">
              <a:solidFill>
                <a:srgbClr val="006600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67614" name="Text Box 32"/>
            <p:cNvSpPr txBox="1"/>
            <p:nvPr/>
          </p:nvSpPr>
          <p:spPr>
            <a:xfrm>
              <a:off x="3296" y="1584"/>
              <a:ext cx="32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</p:grpSp>
      <p:graphicFrame>
        <p:nvGraphicFramePr>
          <p:cNvPr id="62481" name="对象 2"/>
          <p:cNvGraphicFramePr>
            <a:graphicFrameLocks/>
          </p:cNvGraphicFramePr>
          <p:nvPr/>
        </p:nvGraphicFramePr>
        <p:xfrm>
          <a:off x="1187450" y="2662238"/>
          <a:ext cx="361950" cy="406400"/>
        </p:xfrm>
        <a:graphic>
          <a:graphicData uri="http://schemas.openxmlformats.org/presentationml/2006/ole">
            <p:oleObj spid="_x0000_s83970" r:id="rId7" imgW="203112" imgH="228501" progId="Equation.DSMT4">
              <p:embed/>
            </p:oleObj>
          </a:graphicData>
        </a:graphic>
      </p:graphicFrame>
      <p:graphicFrame>
        <p:nvGraphicFramePr>
          <p:cNvPr id="62482" name="对象 4"/>
          <p:cNvGraphicFramePr>
            <a:graphicFrameLocks/>
          </p:cNvGraphicFramePr>
          <p:nvPr/>
        </p:nvGraphicFramePr>
        <p:xfrm>
          <a:off x="1182688" y="4338638"/>
          <a:ext cx="360362" cy="406400"/>
        </p:xfrm>
        <a:graphic>
          <a:graphicData uri="http://schemas.openxmlformats.org/presentationml/2006/ole">
            <p:oleObj spid="_x0000_s83969" r:id="rId8" imgW="203112" imgH="228501" progId="Equation.DSMT4">
              <p:embed/>
            </p:oleObj>
          </a:graphicData>
        </a:graphic>
      </p:graphicFrame>
      <p:grpSp>
        <p:nvGrpSpPr>
          <p:cNvPr id="82" name="Group 30"/>
          <p:cNvGrpSpPr/>
          <p:nvPr/>
        </p:nvGrpSpPr>
        <p:grpSpPr>
          <a:xfrm>
            <a:off x="1042988" y="5081588"/>
            <a:ext cx="2592387" cy="461962"/>
            <a:chOff x="3308" y="1584"/>
            <a:chExt cx="1965" cy="291"/>
          </a:xfrm>
        </p:grpSpPr>
        <p:sp>
          <p:nvSpPr>
            <p:cNvPr id="67611" name="Line 31"/>
            <p:cNvSpPr/>
            <p:nvPr/>
          </p:nvSpPr>
          <p:spPr>
            <a:xfrm flipV="1">
              <a:off x="3696" y="1776"/>
              <a:ext cx="1577" cy="1"/>
            </a:xfrm>
            <a:prstGeom prst="line">
              <a:avLst/>
            </a:prstGeom>
            <a:ln w="28575" cap="flat" cmpd="sng">
              <a:solidFill>
                <a:srgbClr val="006600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67612" name="Text Box 32"/>
            <p:cNvSpPr txBox="1"/>
            <p:nvPr/>
          </p:nvSpPr>
          <p:spPr>
            <a:xfrm>
              <a:off x="3308" y="1584"/>
              <a:ext cx="32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</p:grpSp>
      <p:sp>
        <p:nvSpPr>
          <p:cNvPr id="85" name="Rectangle 12"/>
          <p:cNvSpPr>
            <a:spLocks noChangeArrowheads="1"/>
          </p:cNvSpPr>
          <p:nvPr/>
        </p:nvSpPr>
        <p:spPr bwMode="auto">
          <a:xfrm>
            <a:off x="2024063" y="5805488"/>
            <a:ext cx="1252538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小于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1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Rectangle 12"/>
          <p:cNvSpPr>
            <a:spLocks noChangeArrowheads="1"/>
          </p:cNvSpPr>
          <p:nvPr/>
        </p:nvSpPr>
        <p:spPr bwMode="auto">
          <a:xfrm>
            <a:off x="6608763" y="1984375"/>
            <a:ext cx="1216025" cy="401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稳态响应</a:t>
            </a:r>
          </a:p>
        </p:txBody>
      </p:sp>
      <p:sp>
        <p:nvSpPr>
          <p:cNvPr id="87" name="Rectangle 12"/>
          <p:cNvSpPr>
            <a:spLocks noChangeArrowheads="1"/>
          </p:cNvSpPr>
          <p:nvPr/>
        </p:nvSpPr>
        <p:spPr bwMode="auto">
          <a:xfrm>
            <a:off x="6642100" y="2565400"/>
            <a:ext cx="1476375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零状态响应</a:t>
            </a:r>
          </a:p>
        </p:txBody>
      </p:sp>
      <p:sp>
        <p:nvSpPr>
          <p:cNvPr id="88" name="Rectangle 12"/>
          <p:cNvSpPr>
            <a:spLocks noChangeArrowheads="1"/>
          </p:cNvSpPr>
          <p:nvPr/>
        </p:nvSpPr>
        <p:spPr bwMode="auto">
          <a:xfrm>
            <a:off x="6034088" y="4365625"/>
            <a:ext cx="1217613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暂态响应</a:t>
            </a:r>
          </a:p>
        </p:txBody>
      </p:sp>
      <p:sp>
        <p:nvSpPr>
          <p:cNvPr id="89" name="Rectangle 12"/>
          <p:cNvSpPr>
            <a:spLocks noChangeArrowheads="1"/>
          </p:cNvSpPr>
          <p:nvPr/>
        </p:nvSpPr>
        <p:spPr bwMode="auto">
          <a:xfrm>
            <a:off x="6642100" y="3503613"/>
            <a:ext cx="1476375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零输入响应</a:t>
            </a:r>
          </a:p>
        </p:txBody>
      </p:sp>
      <p:sp>
        <p:nvSpPr>
          <p:cNvPr id="90" name="Rectangle 12"/>
          <p:cNvSpPr>
            <a:spLocks noChangeArrowheads="1"/>
          </p:cNvSpPr>
          <p:nvPr/>
        </p:nvSpPr>
        <p:spPr bwMode="auto">
          <a:xfrm>
            <a:off x="5053013" y="2452688"/>
            <a:ext cx="958850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全响应</a:t>
            </a:r>
          </a:p>
        </p:txBody>
      </p:sp>
      <p:sp>
        <p:nvSpPr>
          <p:cNvPr id="91" name="Freeform 6"/>
          <p:cNvSpPr/>
          <p:nvPr/>
        </p:nvSpPr>
        <p:spPr>
          <a:xfrm flipV="1">
            <a:off x="5073650" y="3402013"/>
            <a:ext cx="2814638" cy="603250"/>
          </a:xfrm>
          <a:custGeom>
            <a:avLst/>
            <a:gdLst>
              <a:gd name="txL" fmla="*/ 0 w 1248"/>
              <a:gd name="txT" fmla="*/ 0 h 624"/>
              <a:gd name="txR" fmla="*/ 1248 w 1248"/>
              <a:gd name="txB" fmla="*/ 624 h 624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1248" h="624">
                <a:moveTo>
                  <a:pt x="0" y="624"/>
                </a:moveTo>
                <a:cubicBezTo>
                  <a:pt x="88" y="436"/>
                  <a:pt x="176" y="248"/>
                  <a:pt x="384" y="144"/>
                </a:cubicBezTo>
                <a:cubicBezTo>
                  <a:pt x="592" y="40"/>
                  <a:pt x="920" y="20"/>
                  <a:pt x="1248" y="0"/>
                </a:cubicBezTo>
              </a:path>
            </a:pathLst>
          </a:custGeom>
          <a:noFill/>
          <a:ln w="57150" cap="flat" cmpd="sng">
            <a:solidFill>
              <a:srgbClr val="0000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1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00" grpId="0"/>
      <p:bldP spid="114701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523875" y="3813175"/>
            <a:ext cx="5843588" cy="1128713"/>
            <a:chOff x="330" y="2457"/>
            <a:chExt cx="3681" cy="711"/>
          </a:xfrm>
        </p:grpSpPr>
        <p:sp>
          <p:nvSpPr>
            <p:cNvPr id="123908" name="Text Box 4"/>
            <p:cNvSpPr txBox="1">
              <a:spLocks noChangeArrowheads="1"/>
            </p:cNvSpPr>
            <p:nvPr/>
          </p:nvSpPr>
          <p:spPr bwMode="auto">
            <a:xfrm>
              <a:off x="768" y="2457"/>
              <a:ext cx="2064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用三要素法求解</a:t>
              </a:r>
            </a:p>
          </p:txBody>
        </p:sp>
        <p:grpSp>
          <p:nvGrpSpPr>
            <p:cNvPr id="68626" name="Group 5"/>
            <p:cNvGrpSpPr/>
            <p:nvPr/>
          </p:nvGrpSpPr>
          <p:grpSpPr>
            <a:xfrm>
              <a:off x="330" y="2457"/>
              <a:ext cx="3681" cy="711"/>
              <a:chOff x="330" y="2457"/>
              <a:chExt cx="3681" cy="711"/>
            </a:xfrm>
          </p:grpSpPr>
          <p:sp>
            <p:nvSpPr>
              <p:cNvPr id="68627" name="Text Box 6"/>
              <p:cNvSpPr txBox="1"/>
              <p:nvPr/>
            </p:nvSpPr>
            <p:spPr>
              <a:xfrm>
                <a:off x="330" y="2457"/>
                <a:ext cx="864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zh-CN" altLang="en-US" sz="2800" b="1" dirty="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解：</a:t>
                </a:r>
              </a:p>
            </p:txBody>
          </p:sp>
          <p:graphicFrame>
            <p:nvGraphicFramePr>
              <p:cNvPr id="68628" name="Object 7"/>
              <p:cNvGraphicFramePr>
                <a:graphicFrameLocks/>
              </p:cNvGraphicFramePr>
              <p:nvPr/>
            </p:nvGraphicFramePr>
            <p:xfrm>
              <a:off x="793" y="2507"/>
              <a:ext cx="3218" cy="661"/>
            </p:xfrm>
            <a:graphic>
              <a:graphicData uri="http://schemas.openxmlformats.org/presentationml/2006/ole">
                <p:oleObj spid="_x0000_s84996" r:id="rId3" imgW="2718360" imgH="507960" progId="Equation.DSMT4">
                  <p:embed/>
                </p:oleObj>
              </a:graphicData>
            </a:graphic>
          </p:graphicFrame>
        </p:grpSp>
      </p:grpSp>
      <p:grpSp>
        <p:nvGrpSpPr>
          <p:cNvPr id="5" name="Group 13"/>
          <p:cNvGrpSpPr/>
          <p:nvPr/>
        </p:nvGrpSpPr>
        <p:grpSpPr>
          <a:xfrm>
            <a:off x="506413" y="4983163"/>
            <a:ext cx="3633787" cy="606425"/>
            <a:chOff x="660" y="3072"/>
            <a:chExt cx="2289" cy="382"/>
          </a:xfrm>
        </p:grpSpPr>
        <p:sp>
          <p:nvSpPr>
            <p:cNvPr id="123918" name="Text Box 14"/>
            <p:cNvSpPr txBox="1">
              <a:spLocks noChangeArrowheads="1"/>
            </p:cNvSpPr>
            <p:nvPr/>
          </p:nvSpPr>
          <p:spPr bwMode="auto">
            <a:xfrm>
              <a:off x="660" y="3072"/>
              <a:ext cx="2112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(1)</a:t>
              </a:r>
              <a:r>
                <a:rPr kumimoji="1" lang="zh-CN" altLang="en-US" sz="2800" b="1" kern="1200" cap="none" spc="0" normalizeH="0" baseline="0" noProof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确定初始值</a:t>
              </a:r>
            </a:p>
          </p:txBody>
        </p:sp>
        <p:graphicFrame>
          <p:nvGraphicFramePr>
            <p:cNvPr id="68624" name="Object 15"/>
            <p:cNvGraphicFramePr>
              <a:graphicFrameLocks/>
            </p:cNvGraphicFramePr>
            <p:nvPr/>
          </p:nvGraphicFramePr>
          <p:xfrm>
            <a:off x="2175" y="3076"/>
            <a:ext cx="774" cy="378"/>
          </p:xfrm>
          <a:graphic>
            <a:graphicData uri="http://schemas.openxmlformats.org/presentationml/2006/ole">
              <p:oleObj spid="_x0000_s84995" r:id="rId4" imgW="444600" imgH="127080" progId="Equation.3">
                <p:embed/>
              </p:oleObj>
            </a:graphicData>
          </a:graphic>
        </p:graphicFrame>
      </p:grpSp>
      <p:sp>
        <p:nvSpPr>
          <p:cNvPr id="123926" name="Text Box 22" descr="80%"/>
          <p:cNvSpPr txBox="1">
            <a:spLocks noChangeArrowheads="1"/>
          </p:cNvSpPr>
          <p:nvPr/>
        </p:nvSpPr>
        <p:spPr bwMode="auto">
          <a:xfrm>
            <a:off x="3429000" y="225425"/>
            <a:ext cx="2032000" cy="646113"/>
          </a:xfrm>
          <a:prstGeom prst="rect">
            <a:avLst/>
          </a:prstGeom>
          <a:pattFill prst="pct80">
            <a:fgClr>
              <a:srgbClr val="00FF00"/>
            </a:fgClr>
            <a:bgClr>
              <a:schemeClr val="bg1"/>
            </a:bgClr>
          </a:pattFill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6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新魏" pitchFamily="2" charset="-122"/>
                <a:cs typeface="+mn-cs"/>
              </a:rPr>
              <a:t>应用举例</a:t>
            </a: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B224A5A-1D76-4309-81FD-907499BFFA04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51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3875" y="962025"/>
            <a:ext cx="7986713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电路如图，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时开关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合向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前电路已处于稳态。试求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t&gt;0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时的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，并画出波形。</a:t>
            </a:r>
            <a:endParaRPr kumimoji="1" lang="zh-CN" altLang="zh-CN" sz="28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8616" name="图片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8" y="1916113"/>
            <a:ext cx="3667125" cy="168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7" name="Rectangle 9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8618" name="对象 10"/>
          <p:cNvGraphicFramePr>
            <a:graphicFrameLocks/>
          </p:cNvGraphicFramePr>
          <p:nvPr/>
        </p:nvGraphicFramePr>
        <p:xfrm>
          <a:off x="5148263" y="1765300"/>
          <a:ext cx="3095625" cy="1927225"/>
        </p:xfrm>
        <a:graphic>
          <a:graphicData uri="http://schemas.openxmlformats.org/presentationml/2006/ole">
            <p:oleObj spid="_x0000_s84994" r:id="rId6" imgW="922928" imgH="530689" progId="Visio.Drawing.11">
              <p:embed/>
            </p:oleObj>
          </a:graphicData>
        </a:graphic>
      </p:graphicFrame>
      <p:sp>
        <p:nvSpPr>
          <p:cNvPr id="12" name="矩形 11"/>
          <p:cNvSpPr/>
          <p:nvPr/>
        </p:nvSpPr>
        <p:spPr>
          <a:xfrm>
            <a:off x="5707063" y="3532188"/>
            <a:ext cx="1528763" cy="401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= 0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时电路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3500" name="组合 13"/>
          <p:cNvGrpSpPr/>
          <p:nvPr/>
        </p:nvGrpSpPr>
        <p:grpSpPr>
          <a:xfrm>
            <a:off x="900113" y="5392738"/>
            <a:ext cx="7354887" cy="989012"/>
            <a:chOff x="883543" y="5177010"/>
            <a:chExt cx="7355389" cy="988294"/>
          </a:xfrm>
        </p:grpSpPr>
        <p:sp>
          <p:nvSpPr>
            <p:cNvPr id="123921" name="Text Box 17"/>
            <p:cNvSpPr txBox="1">
              <a:spLocks noChangeArrowheads="1"/>
            </p:cNvSpPr>
            <p:nvPr/>
          </p:nvSpPr>
          <p:spPr bwMode="auto">
            <a:xfrm>
              <a:off x="883543" y="5384821"/>
              <a:ext cx="4115081" cy="52349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由</a:t>
              </a:r>
              <a:r>
                <a:rPr kumimoji="1" lang="en-US" altLang="zh-CN" sz="2800" b="1" i="1" kern="1200" cap="none" spc="0" normalizeH="0" baseline="0" noProof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 </a:t>
              </a:r>
              <a:r>
                <a:rPr kumimoji="1" lang="en-US" altLang="zh-CN" sz="2800" b="1" kern="1200" cap="none" spc="0" normalizeH="0" baseline="0" noProof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 0</a:t>
              </a:r>
              <a:r>
                <a:rPr kumimoji="1" lang="en-US" altLang="zh-CN" sz="2800" b="1" kern="1200" cap="none" spc="0" normalizeH="0" baseline="-25000" noProof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-</a:t>
              </a:r>
              <a:r>
                <a:rPr kumimoji="1" lang="zh-CN" altLang="en-US" sz="2800" b="1" kern="1200" cap="none" spc="0" normalizeH="0" baseline="0" noProof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电路可求得</a:t>
              </a:r>
            </a:p>
          </p:txBody>
        </p:sp>
        <p:graphicFrame>
          <p:nvGraphicFramePr>
            <p:cNvPr id="68622" name="对象 12"/>
            <p:cNvGraphicFramePr>
              <a:graphicFrameLocks/>
            </p:cNvGraphicFramePr>
            <p:nvPr/>
          </p:nvGraphicFramePr>
          <p:xfrm>
            <a:off x="3907879" y="5177010"/>
            <a:ext cx="4331053" cy="988294"/>
          </p:xfrm>
          <a:graphic>
            <a:graphicData uri="http://schemas.openxmlformats.org/presentationml/2006/ole">
              <p:oleObj spid="_x0000_s84993" r:id="rId7" imgW="1892300" imgH="431800" progId="Equation.DSMT4">
                <p:embed/>
              </p:oleObj>
            </a:graphicData>
          </a:graphic>
        </p:graphicFrame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oup 2"/>
          <p:cNvGrpSpPr/>
          <p:nvPr/>
        </p:nvGrpSpPr>
        <p:grpSpPr>
          <a:xfrm>
            <a:off x="539750" y="1341438"/>
            <a:ext cx="3657600" cy="609600"/>
            <a:chOff x="384" y="384"/>
            <a:chExt cx="2304" cy="384"/>
          </a:xfrm>
        </p:grpSpPr>
        <p:sp>
          <p:nvSpPr>
            <p:cNvPr id="124931" name="Text Box 3"/>
            <p:cNvSpPr txBox="1">
              <a:spLocks noChangeArrowheads="1"/>
            </p:cNvSpPr>
            <p:nvPr/>
          </p:nvSpPr>
          <p:spPr bwMode="auto">
            <a:xfrm>
              <a:off x="384" y="387"/>
              <a:ext cx="2081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(2) </a:t>
              </a:r>
              <a:r>
                <a:rPr kumimoji="1" lang="zh-CN" altLang="en-US" sz="2800" b="1" kern="1200" cap="none" spc="0" normalizeH="0" baseline="0" noProof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确定稳态值</a:t>
              </a:r>
            </a:p>
          </p:txBody>
        </p:sp>
        <p:graphicFrame>
          <p:nvGraphicFramePr>
            <p:cNvPr id="69654" name="Object 4"/>
            <p:cNvGraphicFramePr>
              <a:graphicFrameLocks/>
            </p:cNvGraphicFramePr>
            <p:nvPr/>
          </p:nvGraphicFramePr>
          <p:xfrm>
            <a:off x="1931" y="384"/>
            <a:ext cx="757" cy="384"/>
          </p:xfrm>
          <a:graphic>
            <a:graphicData uri="http://schemas.openxmlformats.org/presentationml/2006/ole">
              <p:oleObj spid="_x0000_s86025" r:id="rId3" imgW="368280" imgH="127080" progId="Equation.3">
                <p:embed/>
              </p:oleObj>
            </a:graphicData>
          </a:graphic>
        </p:graphicFrame>
      </p:grpSp>
      <p:grpSp>
        <p:nvGrpSpPr>
          <p:cNvPr id="3" name="Group 5"/>
          <p:cNvGrpSpPr/>
          <p:nvPr/>
        </p:nvGrpSpPr>
        <p:grpSpPr>
          <a:xfrm>
            <a:off x="1042988" y="1916113"/>
            <a:ext cx="4800600" cy="576262"/>
            <a:chOff x="480" y="672"/>
            <a:chExt cx="3024" cy="363"/>
          </a:xfrm>
        </p:grpSpPr>
        <p:sp>
          <p:nvSpPr>
            <p:cNvPr id="69651" name="Text Box 6"/>
            <p:cNvSpPr txBox="1"/>
            <p:nvPr/>
          </p:nvSpPr>
          <p:spPr>
            <a:xfrm>
              <a:off x="480" y="672"/>
              <a:ext cx="2822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由换路后电路求稳态值</a:t>
              </a:r>
            </a:p>
          </p:txBody>
        </p:sp>
        <p:graphicFrame>
          <p:nvGraphicFramePr>
            <p:cNvPr id="69652" name="Object 7"/>
            <p:cNvGraphicFramePr>
              <a:graphicFrameLocks/>
            </p:cNvGraphicFramePr>
            <p:nvPr/>
          </p:nvGraphicFramePr>
          <p:xfrm>
            <a:off x="2784" y="672"/>
            <a:ext cx="720" cy="363"/>
          </p:xfrm>
          <a:graphic>
            <a:graphicData uri="http://schemas.openxmlformats.org/presentationml/2006/ole">
              <p:oleObj spid="_x0000_s86024" r:id="rId4" imgW="368280" imgH="127080" progId="Equation.3">
                <p:embed/>
              </p:oleObj>
            </a:graphicData>
          </a:graphic>
        </p:graphicFrame>
      </p:grpSp>
      <p:graphicFrame>
        <p:nvGraphicFramePr>
          <p:cNvPr id="124936" name="Object 8"/>
          <p:cNvGraphicFramePr>
            <a:graphicFrameLocks/>
          </p:cNvGraphicFramePr>
          <p:nvPr/>
        </p:nvGraphicFramePr>
        <p:xfrm>
          <a:off x="1187450" y="2359025"/>
          <a:ext cx="1493838" cy="577850"/>
        </p:xfrm>
        <a:graphic>
          <a:graphicData uri="http://schemas.openxmlformats.org/presentationml/2006/ole">
            <p:oleObj spid="_x0000_s86023" r:id="rId5" imgW="800280" imgH="241200" progId="Equation.DSMT4">
              <p:embed/>
            </p:oleObj>
          </a:graphicData>
        </a:graphic>
      </p:graphicFrame>
      <p:sp>
        <p:nvSpPr>
          <p:cNvPr id="124937" name="Text Box 9"/>
          <p:cNvSpPr txBox="1">
            <a:spLocks noChangeArrowheads="1"/>
          </p:cNvSpPr>
          <p:nvPr/>
        </p:nvSpPr>
        <p:spPr bwMode="auto">
          <a:xfrm>
            <a:off x="539750" y="2852738"/>
            <a:ext cx="4911725" cy="5667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(3) 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由换路后电路求时间常数 </a:t>
            </a:r>
            <a:r>
              <a:rPr kumimoji="1" lang="zh-CN" altLang="en-US" sz="28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</a:t>
            </a:r>
            <a:endParaRPr kumimoji="1" lang="zh-CN" altLang="en-US" sz="2800" b="1" i="1" kern="1200" cap="none" spc="0" normalizeH="0" baseline="0" noProof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24938" name="Object 10"/>
          <p:cNvGraphicFramePr>
            <a:graphicFrameLocks/>
          </p:cNvGraphicFramePr>
          <p:nvPr/>
        </p:nvGraphicFramePr>
        <p:xfrm>
          <a:off x="1187450" y="3343275"/>
          <a:ext cx="4800600" cy="601663"/>
        </p:xfrm>
        <a:graphic>
          <a:graphicData uri="http://schemas.openxmlformats.org/presentationml/2006/ole">
            <p:oleObj spid="_x0000_s86022" r:id="rId6" imgW="2794680" imgH="279360" progId="Equation.DSMT4">
              <p:embed/>
            </p:oleObj>
          </a:graphicData>
        </a:graphic>
      </p:graphicFrame>
      <p:sp>
        <p:nvSpPr>
          <p:cNvPr id="69639" name="Text Box 11"/>
          <p:cNvSpPr txBox="1"/>
          <p:nvPr/>
        </p:nvSpPr>
        <p:spPr>
          <a:xfrm>
            <a:off x="6629400" y="5561013"/>
            <a:ext cx="1981200" cy="4603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  </a:t>
            </a: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889ABA-A30E-4C32-9CB4-E838D96161AE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52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pSp>
        <p:nvGrpSpPr>
          <p:cNvPr id="64522" name="组合 5"/>
          <p:cNvGrpSpPr/>
          <p:nvPr/>
        </p:nvGrpSpPr>
        <p:grpSpPr>
          <a:xfrm>
            <a:off x="1042988" y="827088"/>
            <a:ext cx="4665662" cy="523875"/>
            <a:chOff x="1043608" y="826994"/>
            <a:chExt cx="4665255" cy="523875"/>
          </a:xfrm>
        </p:grpSpPr>
        <p:sp>
          <p:nvSpPr>
            <p:cNvPr id="64" name="Text Box 20"/>
            <p:cNvSpPr txBox="1">
              <a:spLocks noChangeArrowheads="1"/>
            </p:cNvSpPr>
            <p:nvPr/>
          </p:nvSpPr>
          <p:spPr bwMode="auto">
            <a:xfrm>
              <a:off x="1043608" y="826994"/>
              <a:ext cx="2285801" cy="523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由换路定则</a:t>
              </a:r>
            </a:p>
          </p:txBody>
        </p:sp>
        <p:graphicFrame>
          <p:nvGraphicFramePr>
            <p:cNvPr id="69650" name="对象 3"/>
            <p:cNvGraphicFramePr>
              <a:graphicFrameLocks/>
            </p:cNvGraphicFramePr>
            <p:nvPr/>
          </p:nvGraphicFramePr>
          <p:xfrm>
            <a:off x="2987824" y="836712"/>
            <a:ext cx="2721039" cy="477375"/>
          </p:xfrm>
          <a:graphic>
            <a:graphicData uri="http://schemas.openxmlformats.org/presentationml/2006/ole">
              <p:oleObj spid="_x0000_s86021" r:id="rId7" imgW="1447172" imgH="253890" progId="Equation.DSMT4">
                <p:embed/>
              </p:oleObj>
            </a:graphicData>
          </a:graphic>
        </p:graphicFrame>
      </p:grpSp>
      <p:graphicFrame>
        <p:nvGraphicFramePr>
          <p:cNvPr id="64523" name="对象 7"/>
          <p:cNvGraphicFramePr>
            <a:graphicFrameLocks/>
          </p:cNvGraphicFramePr>
          <p:nvPr/>
        </p:nvGraphicFramePr>
        <p:xfrm>
          <a:off x="1187450" y="3719513"/>
          <a:ext cx="4892675" cy="1365250"/>
        </p:xfrm>
        <a:graphic>
          <a:graphicData uri="http://schemas.openxmlformats.org/presentationml/2006/ole">
            <p:oleObj spid="_x0000_s86020" r:id="rId8" imgW="2095500" imgH="584200" progId="Equation.DSMT4">
              <p:embed/>
            </p:oleObj>
          </a:graphicData>
        </a:graphic>
      </p:graphicFrame>
      <p:graphicFrame>
        <p:nvGraphicFramePr>
          <p:cNvPr id="64524" name="对象 8"/>
          <p:cNvGraphicFramePr>
            <a:graphicFrameLocks/>
          </p:cNvGraphicFramePr>
          <p:nvPr/>
        </p:nvGraphicFramePr>
        <p:xfrm>
          <a:off x="1187450" y="4956175"/>
          <a:ext cx="3052763" cy="920750"/>
        </p:xfrm>
        <a:graphic>
          <a:graphicData uri="http://schemas.openxmlformats.org/presentationml/2006/ole">
            <p:oleObj spid="_x0000_s86019" r:id="rId9" imgW="1307532" imgH="393529" progId="Equation.DSMT4">
              <p:embed/>
            </p:oleObj>
          </a:graphicData>
        </a:graphic>
      </p:graphicFrame>
      <p:graphicFrame>
        <p:nvGraphicFramePr>
          <p:cNvPr id="64525" name="对象 9"/>
          <p:cNvGraphicFramePr>
            <a:graphicFrameLocks/>
          </p:cNvGraphicFramePr>
          <p:nvPr/>
        </p:nvGraphicFramePr>
        <p:xfrm>
          <a:off x="1187450" y="5732463"/>
          <a:ext cx="2844800" cy="1009650"/>
        </p:xfrm>
        <a:graphic>
          <a:graphicData uri="http://schemas.openxmlformats.org/presentationml/2006/ole">
            <p:oleObj spid="_x0000_s86018" r:id="rId10" imgW="1218671" imgH="431613" progId="Equation.DSMT4">
              <p:embed/>
            </p:oleObj>
          </a:graphicData>
        </a:graphic>
      </p:graphicFrame>
      <p:sp>
        <p:nvSpPr>
          <p:cNvPr id="69646" name="Rectangle 8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4527" name="对象 11"/>
          <p:cNvGraphicFramePr>
            <a:graphicFrameLocks/>
          </p:cNvGraphicFramePr>
          <p:nvPr/>
        </p:nvGraphicFramePr>
        <p:xfrm>
          <a:off x="5651500" y="836613"/>
          <a:ext cx="3744913" cy="2828925"/>
        </p:xfrm>
        <a:graphic>
          <a:graphicData uri="http://schemas.openxmlformats.org/presentationml/2006/ole">
            <p:oleObj spid="_x0000_s86017" r:id="rId11" imgW="1324870" imgH="1109427" progId="Visio.Drawing.11">
              <p:embed/>
            </p:oleObj>
          </a:graphicData>
        </a:graphic>
      </p:graphicFrame>
      <p:sp>
        <p:nvSpPr>
          <p:cNvPr id="13" name="矩形 12"/>
          <p:cNvSpPr/>
          <p:nvPr/>
        </p:nvSpPr>
        <p:spPr>
          <a:xfrm>
            <a:off x="571500" y="4130675"/>
            <a:ext cx="5445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7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4"/>
          <p:cNvSpPr txBox="1"/>
          <p:nvPr/>
        </p:nvSpPr>
        <p:spPr>
          <a:xfrm>
            <a:off x="611188" y="908050"/>
            <a:ext cx="3887787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用三要素法分别求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C</a:t>
            </a:r>
            <a:endParaRPr lang="zh-CN" altLang="en-US" sz="2800" b="1" baseline="-250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44D004E-7BB1-41F4-8623-DC947367EB22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53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aphicFrame>
        <p:nvGraphicFramePr>
          <p:cNvPr id="65541" name="对象 97"/>
          <p:cNvGraphicFramePr>
            <a:graphicFrameLocks/>
          </p:cNvGraphicFramePr>
          <p:nvPr/>
        </p:nvGraphicFramePr>
        <p:xfrm>
          <a:off x="5508625" y="692150"/>
          <a:ext cx="3095625" cy="1927225"/>
        </p:xfrm>
        <a:graphic>
          <a:graphicData uri="http://schemas.openxmlformats.org/presentationml/2006/ole">
            <p:oleObj spid="_x0000_s87046" r:id="rId3" imgW="922928" imgH="530689" progId="Visio.Drawing.11">
              <p:embed/>
            </p:oleObj>
          </a:graphicData>
        </a:graphic>
      </p:graphicFrame>
      <p:sp>
        <p:nvSpPr>
          <p:cNvPr id="99" name="矩形 98"/>
          <p:cNvSpPr/>
          <p:nvPr/>
        </p:nvSpPr>
        <p:spPr>
          <a:xfrm>
            <a:off x="6067425" y="2459038"/>
            <a:ext cx="1528763" cy="401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= 0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时电路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5543" name="对象 4"/>
          <p:cNvGraphicFramePr>
            <a:graphicFrameLocks/>
          </p:cNvGraphicFramePr>
          <p:nvPr/>
        </p:nvGraphicFramePr>
        <p:xfrm>
          <a:off x="1187450" y="1557338"/>
          <a:ext cx="2757488" cy="820737"/>
        </p:xfrm>
        <a:graphic>
          <a:graphicData uri="http://schemas.openxmlformats.org/presentationml/2006/ole">
            <p:oleObj spid="_x0000_s87045" r:id="rId4" imgW="1536700" imgH="457200" progId="Equation.DSMT4">
              <p:embed/>
            </p:oleObj>
          </a:graphicData>
        </a:graphic>
      </p:graphicFrame>
      <p:graphicFrame>
        <p:nvGraphicFramePr>
          <p:cNvPr id="65544" name="对象 6"/>
          <p:cNvGraphicFramePr>
            <a:graphicFrameLocks/>
          </p:cNvGraphicFramePr>
          <p:nvPr/>
        </p:nvGraphicFramePr>
        <p:xfrm>
          <a:off x="1187450" y="2249488"/>
          <a:ext cx="3554413" cy="820737"/>
        </p:xfrm>
        <a:graphic>
          <a:graphicData uri="http://schemas.openxmlformats.org/presentationml/2006/ole">
            <p:oleObj spid="_x0000_s87044" r:id="rId5" imgW="1981200" imgH="457200" progId="Equation.DSMT4">
              <p:embed/>
            </p:oleObj>
          </a:graphicData>
        </a:graphic>
      </p:graphicFrame>
      <p:sp>
        <p:nvSpPr>
          <p:cNvPr id="65545" name="Text Box 4"/>
          <p:cNvSpPr txBox="1"/>
          <p:nvPr/>
        </p:nvSpPr>
        <p:spPr>
          <a:xfrm>
            <a:off x="611188" y="2978150"/>
            <a:ext cx="6913562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因为是零输入响应，各变量的稳态值都为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0</a:t>
            </a:r>
            <a:endParaRPr lang="zh-CN" altLang="en-US" sz="2800" b="1" baseline="-250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5546" name="组合 8"/>
          <p:cNvGrpSpPr/>
          <p:nvPr/>
        </p:nvGrpSpPr>
        <p:grpSpPr>
          <a:xfrm>
            <a:off x="611188" y="3716338"/>
            <a:ext cx="6745287" cy="601662"/>
            <a:chOff x="611560" y="3717032"/>
            <a:chExt cx="6744816" cy="601663"/>
          </a:xfrm>
        </p:grpSpPr>
        <p:graphicFrame>
          <p:nvGraphicFramePr>
            <p:cNvPr id="70669" name="对象 7"/>
            <p:cNvGraphicFramePr>
              <a:graphicFrameLocks/>
            </p:cNvGraphicFramePr>
            <p:nvPr/>
          </p:nvGraphicFramePr>
          <p:xfrm>
            <a:off x="2555776" y="3717032"/>
            <a:ext cx="4800600" cy="601663"/>
          </p:xfrm>
          <a:graphic>
            <a:graphicData uri="http://schemas.openxmlformats.org/presentationml/2006/ole">
              <p:oleObj spid="_x0000_s87043" r:id="rId6" imgW="2782080" imgH="266760" progId="Equation.DSMT4">
                <p:embed/>
              </p:oleObj>
            </a:graphicData>
          </a:graphic>
        </p:graphicFrame>
        <p:sp>
          <p:nvSpPr>
            <p:cNvPr id="104" name="Text Box 20"/>
            <p:cNvSpPr txBox="1">
              <a:spLocks noChangeArrowheads="1"/>
            </p:cNvSpPr>
            <p:nvPr/>
          </p:nvSpPr>
          <p:spPr bwMode="auto">
            <a:xfrm>
              <a:off x="611560" y="3717032"/>
              <a:ext cx="2285840" cy="52387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而时间常数</a:t>
              </a:r>
            </a:p>
          </p:txBody>
        </p:sp>
      </p:grpSp>
      <p:graphicFrame>
        <p:nvGraphicFramePr>
          <p:cNvPr id="65547" name="对象 9"/>
          <p:cNvGraphicFramePr>
            <a:graphicFrameLocks/>
          </p:cNvGraphicFramePr>
          <p:nvPr/>
        </p:nvGraphicFramePr>
        <p:xfrm>
          <a:off x="1314450" y="4437063"/>
          <a:ext cx="3113088" cy="652462"/>
        </p:xfrm>
        <a:graphic>
          <a:graphicData uri="http://schemas.openxmlformats.org/presentationml/2006/ole">
            <p:oleObj spid="_x0000_s87042" r:id="rId7" imgW="1333500" imgH="279400" progId="Equation.DSMT4">
              <p:embed/>
            </p:oleObj>
          </a:graphicData>
        </a:graphic>
      </p:graphicFrame>
      <p:graphicFrame>
        <p:nvGraphicFramePr>
          <p:cNvPr id="65548" name="对象 10"/>
          <p:cNvGraphicFramePr>
            <a:graphicFrameLocks/>
          </p:cNvGraphicFramePr>
          <p:nvPr/>
        </p:nvGraphicFramePr>
        <p:xfrm>
          <a:off x="1328738" y="5118100"/>
          <a:ext cx="3171825" cy="831850"/>
        </p:xfrm>
        <a:graphic>
          <a:graphicData uri="http://schemas.openxmlformats.org/presentationml/2006/ole">
            <p:oleObj spid="_x0000_s87041" r:id="rId8" imgW="1358310" imgH="355446" progId="Equation.DSMT4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/>
      <p:bldP spid="99" grpId="0"/>
      <p:bldP spid="6554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Text Box 3"/>
          <p:cNvSpPr txBox="1"/>
          <p:nvPr/>
        </p:nvSpPr>
        <p:spPr>
          <a:xfrm>
            <a:off x="1252538" y="3068638"/>
            <a:ext cx="25146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由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=0-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时电路</a:t>
            </a:r>
          </a:p>
        </p:txBody>
      </p:sp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395288" y="757238"/>
            <a:ext cx="8280400" cy="1016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电路如图，电容无初始储能，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0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时开关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闭合。试求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+mn-cs"/>
              </a:rPr>
              <a:t>&gt; 0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+mn-cs"/>
              </a:rPr>
              <a:t>时的</a:t>
            </a:r>
            <a:r>
              <a:rPr kumimoji="1" lang="en-US" altLang="zh-CN" sz="3200" b="1" i="1" kern="1200" cap="none" spc="0" normalizeH="0" baseline="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+mn-cs"/>
              </a:rPr>
              <a:t>u</a:t>
            </a:r>
            <a:r>
              <a:rPr kumimoji="1" lang="en-US" altLang="zh-CN" sz="2800" b="1" kern="1200" cap="none" spc="0" normalizeH="0" baseline="-2500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+mn-cs"/>
              </a:rPr>
              <a:t>C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+mn-cs"/>
              </a:rPr>
              <a:t>和</a:t>
            </a:r>
            <a:r>
              <a:rPr kumimoji="1" lang="en-US" altLang="zh-CN" sz="3200" b="1" i="1" kern="1200" cap="none" spc="0" normalizeH="0" baseline="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+mn-cs"/>
              </a:rPr>
              <a:t>i</a:t>
            </a:r>
            <a:r>
              <a:rPr kumimoji="1" lang="en-US" altLang="zh-CN" sz="2800" b="1" kern="1200" cap="none" spc="0" normalizeH="0" baseline="-2500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+mn-cs"/>
              </a:rPr>
              <a:t>C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+mn-cs"/>
              </a:rPr>
              <a:t>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+mn-cs"/>
              </a:rPr>
              <a:t>，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并画出变化曲线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+mn-cs"/>
              </a:rPr>
              <a:t>。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95288" y="1844675"/>
            <a:ext cx="3455987" cy="523875"/>
            <a:chOff x="96" y="1728"/>
            <a:chExt cx="2177" cy="330"/>
          </a:xfrm>
        </p:grpSpPr>
        <p:sp>
          <p:nvSpPr>
            <p:cNvPr id="71699" name="Text Box 6"/>
            <p:cNvSpPr txBox="1"/>
            <p:nvPr/>
          </p:nvSpPr>
          <p:spPr>
            <a:xfrm>
              <a:off x="96" y="1728"/>
              <a:ext cx="72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128007" name="Text Box 7"/>
            <p:cNvSpPr txBox="1">
              <a:spLocks noChangeArrowheads="1"/>
            </p:cNvSpPr>
            <p:nvPr/>
          </p:nvSpPr>
          <p:spPr bwMode="auto">
            <a:xfrm>
              <a:off x="566" y="1728"/>
              <a:ext cx="1707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用三要素法求解</a:t>
              </a:r>
            </a:p>
          </p:txBody>
        </p:sp>
      </p:grpSp>
      <p:graphicFrame>
        <p:nvGraphicFramePr>
          <p:cNvPr id="128008" name="Object 8"/>
          <p:cNvGraphicFramePr>
            <a:graphicFrameLocks/>
          </p:cNvGraphicFramePr>
          <p:nvPr/>
        </p:nvGraphicFramePr>
        <p:xfrm>
          <a:off x="3402013" y="3086100"/>
          <a:ext cx="1314450" cy="558800"/>
        </p:xfrm>
        <a:graphic>
          <a:graphicData uri="http://schemas.openxmlformats.org/presentationml/2006/ole">
            <p:oleObj spid="_x0000_s88069" r:id="rId3" imgW="851040" imgH="254160" progId="Equation.DSMT4">
              <p:embed/>
            </p:oleObj>
          </a:graphicData>
        </a:graphic>
      </p:graphicFrame>
      <p:grpSp>
        <p:nvGrpSpPr>
          <p:cNvPr id="3" name="Group 9"/>
          <p:cNvGrpSpPr/>
          <p:nvPr/>
        </p:nvGrpSpPr>
        <p:grpSpPr>
          <a:xfrm>
            <a:off x="831850" y="2474913"/>
            <a:ext cx="2825750" cy="593725"/>
            <a:chOff x="476" y="1872"/>
            <a:chExt cx="1780" cy="374"/>
          </a:xfrm>
        </p:grpSpPr>
        <p:sp>
          <p:nvSpPr>
            <p:cNvPr id="71697" name="Rectangle 10"/>
            <p:cNvSpPr/>
            <p:nvPr/>
          </p:nvSpPr>
          <p:spPr>
            <a:xfrm>
              <a:off x="476" y="1872"/>
              <a:ext cx="1025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求初始值</a:t>
              </a:r>
            </a:p>
          </p:txBody>
        </p:sp>
        <p:graphicFrame>
          <p:nvGraphicFramePr>
            <p:cNvPr id="71698" name="Object 11"/>
            <p:cNvGraphicFramePr>
              <a:graphicFrameLocks/>
            </p:cNvGraphicFramePr>
            <p:nvPr/>
          </p:nvGraphicFramePr>
          <p:xfrm>
            <a:off x="1478" y="1872"/>
            <a:ext cx="778" cy="374"/>
          </p:xfrm>
          <a:graphic>
            <a:graphicData uri="http://schemas.openxmlformats.org/presentationml/2006/ole">
              <p:oleObj spid="_x0000_s88068" r:id="rId4" imgW="444600" imgH="127080" progId="Equation.3">
                <p:embed/>
              </p:oleObj>
            </a:graphicData>
          </a:graphic>
        </p:graphicFrame>
      </p:grpSp>
      <p:sp>
        <p:nvSpPr>
          <p:cNvPr id="5" name="日期占位符 4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09BBF7D-73E0-4188-A47B-E5605E0CF232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54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71689" name="Rectangle 9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1690" name="对象 7"/>
          <p:cNvGraphicFramePr>
            <a:graphicFrameLocks/>
          </p:cNvGraphicFramePr>
          <p:nvPr/>
        </p:nvGraphicFramePr>
        <p:xfrm>
          <a:off x="5294313" y="1698625"/>
          <a:ext cx="3165475" cy="2306638"/>
        </p:xfrm>
        <a:graphic>
          <a:graphicData uri="http://schemas.openxmlformats.org/presentationml/2006/ole">
            <p:oleObj spid="_x0000_s88067" r:id="rId5" imgW="899983" imgH="651890" progId="Visio.Drawing.11">
              <p:embed/>
            </p:oleObj>
          </a:graphicData>
        </a:graphic>
      </p:graphicFrame>
      <p:graphicFrame>
        <p:nvGraphicFramePr>
          <p:cNvPr id="66571" name="对象 8"/>
          <p:cNvGraphicFramePr>
            <a:graphicFrameLocks/>
          </p:cNvGraphicFramePr>
          <p:nvPr/>
        </p:nvGraphicFramePr>
        <p:xfrm>
          <a:off x="1760538" y="3573463"/>
          <a:ext cx="2938462" cy="574675"/>
        </p:xfrm>
        <a:graphic>
          <a:graphicData uri="http://schemas.openxmlformats.org/presentationml/2006/ole">
            <p:oleObj spid="_x0000_s88066" r:id="rId6" imgW="1295400" imgH="254000" progId="Equation.DSMT4">
              <p:embed/>
            </p:oleObj>
          </a:graphicData>
        </a:graphic>
      </p:graphicFrame>
      <p:sp>
        <p:nvSpPr>
          <p:cNvPr id="82" name="Text Box 3"/>
          <p:cNvSpPr txBox="1"/>
          <p:nvPr/>
        </p:nvSpPr>
        <p:spPr>
          <a:xfrm>
            <a:off x="1270000" y="3625850"/>
            <a:ext cx="54768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则</a:t>
            </a:r>
          </a:p>
        </p:txBody>
      </p:sp>
      <p:sp>
        <p:nvSpPr>
          <p:cNvPr id="66573" name="Rectangle 10"/>
          <p:cNvSpPr/>
          <p:nvPr/>
        </p:nvSpPr>
        <p:spPr>
          <a:xfrm>
            <a:off x="755650" y="4149725"/>
            <a:ext cx="2706688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求稳态值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∞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6574" name="对象 10"/>
          <p:cNvGraphicFramePr>
            <a:graphicFrameLocks/>
          </p:cNvGraphicFramePr>
          <p:nvPr/>
        </p:nvGraphicFramePr>
        <p:xfrm>
          <a:off x="1392238" y="4652963"/>
          <a:ext cx="5213350" cy="863600"/>
        </p:xfrm>
        <a:graphic>
          <a:graphicData uri="http://schemas.openxmlformats.org/presentationml/2006/ole">
            <p:oleObj spid="_x0000_s88065" r:id="rId7" imgW="2374900" imgH="393700" progId="Equation.DSMT4">
              <p:embed/>
            </p:oleObj>
          </a:graphicData>
        </a:graphic>
      </p:graphicFrame>
      <p:sp>
        <p:nvSpPr>
          <p:cNvPr id="66575" name="Rectangle 10"/>
          <p:cNvSpPr/>
          <p:nvPr/>
        </p:nvSpPr>
        <p:spPr>
          <a:xfrm>
            <a:off x="755650" y="5354638"/>
            <a:ext cx="2303463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求时间常数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τ</a:t>
            </a:r>
            <a:endParaRPr lang="zh-CN" altLang="en-US" sz="2800" b="1" i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" name="Text Box 3"/>
          <p:cNvSpPr txBox="1"/>
          <p:nvPr/>
        </p:nvSpPr>
        <p:spPr>
          <a:xfrm>
            <a:off x="1331913" y="5876925"/>
            <a:ext cx="67691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求等效电阻的电路如图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(a)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(b)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(c)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所示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6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6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6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6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/>
      <p:bldP spid="82" grpId="0"/>
      <p:bldP spid="66573" grpId="0"/>
      <p:bldP spid="66575" grpId="0"/>
      <p:bldP spid="8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3" name="Text Box 9"/>
          <p:cNvSpPr txBox="1"/>
          <p:nvPr/>
        </p:nvSpPr>
        <p:spPr>
          <a:xfrm>
            <a:off x="395288" y="3357563"/>
            <a:ext cx="3108325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由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(c)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图电路可求得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675A1C-F5E2-4804-8497-88A1BD2D7176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55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72709" name="Rectangle 9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7590" name="对象 5"/>
          <p:cNvGraphicFramePr>
            <a:graphicFrameLocks/>
          </p:cNvGraphicFramePr>
          <p:nvPr/>
        </p:nvGraphicFramePr>
        <p:xfrm>
          <a:off x="468313" y="635000"/>
          <a:ext cx="2735262" cy="2362200"/>
        </p:xfrm>
        <a:graphic>
          <a:graphicData uri="http://schemas.openxmlformats.org/presentationml/2006/ole">
            <p:oleObj spid="_x0000_s89094" r:id="rId3" imgW="689429" imgH="592774" progId="Visio.Drawing.11">
              <p:embed/>
            </p:oleObj>
          </a:graphicData>
        </a:graphic>
      </p:graphicFrame>
      <p:sp>
        <p:nvSpPr>
          <p:cNvPr id="72711" name="Rectangle 10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7592" name="对象 7"/>
          <p:cNvGraphicFramePr>
            <a:graphicFrameLocks/>
          </p:cNvGraphicFramePr>
          <p:nvPr/>
        </p:nvGraphicFramePr>
        <p:xfrm>
          <a:off x="3221038" y="620713"/>
          <a:ext cx="2503487" cy="2397125"/>
        </p:xfrm>
        <a:graphic>
          <a:graphicData uri="http://schemas.openxmlformats.org/presentationml/2006/ole">
            <p:oleObj spid="_x0000_s89093" r:id="rId4" imgW="687809" imgH="650000" progId="Visio.Drawing.11">
              <p:embed/>
            </p:oleObj>
          </a:graphicData>
        </a:graphic>
      </p:graphicFrame>
      <p:sp>
        <p:nvSpPr>
          <p:cNvPr id="72713" name="Rectangle 10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7594" name="对象 9"/>
          <p:cNvGraphicFramePr>
            <a:graphicFrameLocks/>
          </p:cNvGraphicFramePr>
          <p:nvPr/>
        </p:nvGraphicFramePr>
        <p:xfrm>
          <a:off x="5973763" y="1077913"/>
          <a:ext cx="3135312" cy="1271587"/>
        </p:xfrm>
        <a:graphic>
          <a:graphicData uri="http://schemas.openxmlformats.org/presentationml/2006/ole">
            <p:oleObj spid="_x0000_s89092" r:id="rId5" imgW="888915" imgH="359821" progId="Visio.Drawing.11">
              <p:embed/>
            </p:oleObj>
          </a:graphicData>
        </a:graphic>
      </p:graphicFrame>
      <p:sp>
        <p:nvSpPr>
          <p:cNvPr id="67595" name="AutoShape 4"/>
          <p:cNvSpPr/>
          <p:nvPr/>
        </p:nvSpPr>
        <p:spPr>
          <a:xfrm>
            <a:off x="2916238" y="1803400"/>
            <a:ext cx="400050" cy="257175"/>
          </a:xfrm>
          <a:prstGeom prst="rightArrow">
            <a:avLst>
              <a:gd name="adj1" fmla="val 50000"/>
              <a:gd name="adj2" fmla="val 51686"/>
            </a:avLst>
          </a:prstGeom>
          <a:solidFill>
            <a:srgbClr val="66FFFF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7596" name="AutoShape 4"/>
          <p:cNvSpPr/>
          <p:nvPr/>
        </p:nvSpPr>
        <p:spPr>
          <a:xfrm>
            <a:off x="5611813" y="1803400"/>
            <a:ext cx="400050" cy="257175"/>
          </a:xfrm>
          <a:prstGeom prst="rightArrow">
            <a:avLst>
              <a:gd name="adj1" fmla="val 50000"/>
              <a:gd name="adj2" fmla="val 51686"/>
            </a:avLst>
          </a:prstGeom>
          <a:solidFill>
            <a:srgbClr val="66FFFF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7597" name="矩形 10"/>
          <p:cNvSpPr/>
          <p:nvPr/>
        </p:nvSpPr>
        <p:spPr>
          <a:xfrm>
            <a:off x="1331913" y="2895600"/>
            <a:ext cx="5429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(a)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7598" name="矩形 88"/>
          <p:cNvSpPr/>
          <p:nvPr/>
        </p:nvSpPr>
        <p:spPr>
          <a:xfrm>
            <a:off x="4244975" y="2895600"/>
            <a:ext cx="56038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(b)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7599" name="矩形 89"/>
          <p:cNvSpPr/>
          <p:nvPr/>
        </p:nvSpPr>
        <p:spPr>
          <a:xfrm>
            <a:off x="7308850" y="2895600"/>
            <a:ext cx="5429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(c)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7600" name="对象 11"/>
          <p:cNvGraphicFramePr>
            <a:graphicFrameLocks/>
          </p:cNvGraphicFramePr>
          <p:nvPr/>
        </p:nvGraphicFramePr>
        <p:xfrm>
          <a:off x="2054225" y="3789363"/>
          <a:ext cx="4678363" cy="712787"/>
        </p:xfrm>
        <a:graphic>
          <a:graphicData uri="http://schemas.openxmlformats.org/presentationml/2006/ole">
            <p:oleObj spid="_x0000_s89091" r:id="rId6" imgW="1498600" imgH="228600" progId="Equation.DSMT4">
              <p:embed/>
            </p:oleObj>
          </a:graphicData>
        </a:graphic>
      </p:graphicFrame>
      <p:graphicFrame>
        <p:nvGraphicFramePr>
          <p:cNvPr id="67601" name="对象 12"/>
          <p:cNvGraphicFramePr>
            <a:graphicFrameLocks/>
          </p:cNvGraphicFramePr>
          <p:nvPr/>
        </p:nvGraphicFramePr>
        <p:xfrm>
          <a:off x="2335213" y="4437063"/>
          <a:ext cx="4397375" cy="720725"/>
        </p:xfrm>
        <a:graphic>
          <a:graphicData uri="http://schemas.openxmlformats.org/presentationml/2006/ole">
            <p:oleObj spid="_x0000_s89090" r:id="rId7" imgW="1473200" imgH="241300" progId="Equation.DSMT4">
              <p:embed/>
            </p:oleObj>
          </a:graphicData>
        </a:graphic>
      </p:graphicFrame>
      <p:sp>
        <p:nvSpPr>
          <p:cNvPr id="93" name="Text Box 3"/>
          <p:cNvSpPr txBox="1"/>
          <p:nvPr/>
        </p:nvSpPr>
        <p:spPr>
          <a:xfrm>
            <a:off x="395288" y="4489450"/>
            <a:ext cx="201612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则时间常数</a:t>
            </a:r>
          </a:p>
        </p:txBody>
      </p:sp>
      <p:graphicFrame>
        <p:nvGraphicFramePr>
          <p:cNvPr id="67603" name="对象 13"/>
          <p:cNvGraphicFramePr>
            <a:graphicFrameLocks/>
          </p:cNvGraphicFramePr>
          <p:nvPr/>
        </p:nvGraphicFramePr>
        <p:xfrm>
          <a:off x="1042988" y="4794250"/>
          <a:ext cx="6249987" cy="1658938"/>
        </p:xfrm>
        <a:graphic>
          <a:graphicData uri="http://schemas.openxmlformats.org/presentationml/2006/ole">
            <p:oleObj spid="_x0000_s89089" r:id="rId8" imgW="2057400" imgH="546100" progId="Equation.DSMT4">
              <p:embed/>
            </p:oleObj>
          </a:graphicData>
        </a:graphic>
      </p:graphicFrame>
      <p:sp>
        <p:nvSpPr>
          <p:cNvPr id="67604" name="矩形 14"/>
          <p:cNvSpPr/>
          <p:nvPr/>
        </p:nvSpPr>
        <p:spPr>
          <a:xfrm>
            <a:off x="395288" y="5253038"/>
            <a:ext cx="544512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故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7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7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3" grpId="0"/>
      <p:bldP spid="67595" grpId="0" animBg="1"/>
      <p:bldP spid="67596" grpId="0" animBg="1"/>
      <p:bldP spid="67597" grpId="0"/>
      <p:bldP spid="67598" grpId="0"/>
      <p:bldP spid="67599" grpId="0"/>
      <p:bldP spid="93" grpId="0"/>
      <p:bldP spid="6760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0" name="Object 10"/>
          <p:cNvGraphicFramePr>
            <a:graphicFrameLocks/>
          </p:cNvGraphicFramePr>
          <p:nvPr/>
        </p:nvGraphicFramePr>
        <p:xfrm>
          <a:off x="3111500" y="620713"/>
          <a:ext cx="1676400" cy="1112837"/>
        </p:xfrm>
        <a:graphic>
          <a:graphicData uri="http://schemas.openxmlformats.org/presentationml/2006/ole">
            <p:oleObj spid="_x0000_s90122" r:id="rId3" imgW="4582562" imgH="3041964" progId="">
              <p:embed/>
            </p:oleObj>
          </a:graphicData>
        </a:graphic>
      </p:graphicFrame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699EB1-F905-462D-9550-ABEDBCFBEE3B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56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73733" name="Rectangle 6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8614" name="对象 5"/>
          <p:cNvGraphicFramePr>
            <a:graphicFrameLocks/>
          </p:cNvGraphicFramePr>
          <p:nvPr/>
        </p:nvGraphicFramePr>
        <p:xfrm>
          <a:off x="4724400" y="625475"/>
          <a:ext cx="4024313" cy="2298700"/>
        </p:xfrm>
        <a:graphic>
          <a:graphicData uri="http://schemas.openxmlformats.org/presentationml/2006/ole">
            <p:oleObj spid="_x0000_s90121" r:id="rId4" imgW="2188141" imgH="1249523" progId="Visio.Drawing.11">
              <p:embed/>
            </p:oleObj>
          </a:graphicData>
        </a:graphic>
      </p:graphicFrame>
      <p:graphicFrame>
        <p:nvGraphicFramePr>
          <p:cNvPr id="68615" name="对象 6"/>
          <p:cNvGraphicFramePr>
            <a:graphicFrameLocks/>
          </p:cNvGraphicFramePr>
          <p:nvPr/>
        </p:nvGraphicFramePr>
        <p:xfrm>
          <a:off x="684213" y="692150"/>
          <a:ext cx="1706562" cy="995363"/>
        </p:xfrm>
        <a:graphic>
          <a:graphicData uri="http://schemas.openxmlformats.org/presentationml/2006/ole">
            <p:oleObj spid="_x0000_s90120" r:id="rId5" imgW="609336" imgH="355446" progId="Equation.DSMT4">
              <p:embed/>
            </p:oleObj>
          </a:graphicData>
        </a:graphic>
      </p:graphicFrame>
      <p:graphicFrame>
        <p:nvGraphicFramePr>
          <p:cNvPr id="68616" name="对象 7"/>
          <p:cNvGraphicFramePr>
            <a:graphicFrameLocks/>
          </p:cNvGraphicFramePr>
          <p:nvPr/>
        </p:nvGraphicFramePr>
        <p:xfrm>
          <a:off x="1042988" y="1557338"/>
          <a:ext cx="2165350" cy="549275"/>
        </p:xfrm>
        <a:graphic>
          <a:graphicData uri="http://schemas.openxmlformats.org/presentationml/2006/ole">
            <p:oleObj spid="_x0000_s90119" r:id="rId6" imgW="749300" imgH="190500" progId="Equation.DSMT4">
              <p:embed/>
            </p:oleObj>
          </a:graphicData>
        </a:graphic>
      </p:graphicFrame>
      <p:grpSp>
        <p:nvGrpSpPr>
          <p:cNvPr id="68617" name="组合 10"/>
          <p:cNvGrpSpPr/>
          <p:nvPr/>
        </p:nvGrpSpPr>
        <p:grpSpPr>
          <a:xfrm>
            <a:off x="723900" y="2060575"/>
            <a:ext cx="4064000" cy="720725"/>
            <a:chOff x="1371600" y="2420888"/>
            <a:chExt cx="4064496" cy="720080"/>
          </a:xfrm>
        </p:grpSpPr>
        <p:sp>
          <p:nvSpPr>
            <p:cNvPr id="73751" name="Text Box 8"/>
            <p:cNvSpPr txBox="1"/>
            <p:nvPr/>
          </p:nvSpPr>
          <p:spPr>
            <a:xfrm>
              <a:off x="1371600" y="2514600"/>
              <a:ext cx="4064496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(      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、  为关联参考方向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)</a:t>
              </a:r>
            </a:p>
          </p:txBody>
        </p:sp>
        <p:graphicFrame>
          <p:nvGraphicFramePr>
            <p:cNvPr id="73752" name="对象 8"/>
            <p:cNvGraphicFramePr>
              <a:graphicFrameLocks/>
            </p:cNvGraphicFramePr>
            <p:nvPr/>
          </p:nvGraphicFramePr>
          <p:xfrm>
            <a:off x="1547664" y="2420888"/>
            <a:ext cx="598487" cy="717550"/>
          </p:xfrm>
          <a:graphic>
            <a:graphicData uri="http://schemas.openxmlformats.org/presentationml/2006/ole">
              <p:oleObj spid="_x0000_s90118" r:id="rId7" imgW="190500" imgH="228600" progId="Equation.DSMT4">
                <p:embed/>
              </p:oleObj>
            </a:graphicData>
          </a:graphic>
        </p:graphicFrame>
        <p:graphicFrame>
          <p:nvGraphicFramePr>
            <p:cNvPr id="73753" name="对象 9"/>
            <p:cNvGraphicFramePr>
              <a:graphicFrameLocks/>
            </p:cNvGraphicFramePr>
            <p:nvPr/>
          </p:nvGraphicFramePr>
          <p:xfrm>
            <a:off x="2267744" y="2470312"/>
            <a:ext cx="447104" cy="670656"/>
          </p:xfrm>
          <a:graphic>
            <a:graphicData uri="http://schemas.openxmlformats.org/presentationml/2006/ole">
              <p:oleObj spid="_x0000_s90117" r:id="rId8" imgW="152334" imgH="228501" progId="Equation.DSMT4">
                <p:embed/>
              </p:oleObj>
            </a:graphicData>
          </a:graphic>
        </p:graphicFrame>
      </p:grp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468313" y="2781300"/>
            <a:ext cx="8135938" cy="954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800" b="1" kern="1200" cap="none" spc="0" normalizeH="0" baseline="0" noProof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电路如图，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0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时开关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闭合。试求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 0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kumimoji="1" lang="en-US" altLang="zh-CN" sz="2800" b="1" i="1" kern="1200" cap="none" spc="0" normalizeH="0" baseline="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800" b="1" kern="1200" cap="none" spc="0" normalizeH="0" baseline="-2500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的零输入、零状态和全响应，并画出变化曲线。</a:t>
            </a:r>
          </a:p>
        </p:txBody>
      </p:sp>
      <p:sp>
        <p:nvSpPr>
          <p:cNvPr id="73739" name="Rectangle 7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8620" name="对象 12"/>
          <p:cNvGraphicFramePr>
            <a:graphicFrameLocks/>
          </p:cNvGraphicFramePr>
          <p:nvPr/>
        </p:nvGraphicFramePr>
        <p:xfrm>
          <a:off x="85725" y="3986213"/>
          <a:ext cx="3478213" cy="2078037"/>
        </p:xfrm>
        <a:graphic>
          <a:graphicData uri="http://schemas.openxmlformats.org/presentationml/2006/ole">
            <p:oleObj spid="_x0000_s90116" r:id="rId9" imgW="1157776" imgH="700208" progId="Visio.Drawing.11">
              <p:embed/>
            </p:oleObj>
          </a:graphicData>
        </a:graphic>
      </p:graphicFrame>
      <p:grpSp>
        <p:nvGrpSpPr>
          <p:cNvPr id="62" name="Group 5"/>
          <p:cNvGrpSpPr/>
          <p:nvPr/>
        </p:nvGrpSpPr>
        <p:grpSpPr>
          <a:xfrm>
            <a:off x="3492500" y="3697288"/>
            <a:ext cx="3455988" cy="523875"/>
            <a:chOff x="96" y="1728"/>
            <a:chExt cx="2177" cy="330"/>
          </a:xfrm>
        </p:grpSpPr>
        <p:sp>
          <p:nvSpPr>
            <p:cNvPr id="73749" name="Text Box 6"/>
            <p:cNvSpPr txBox="1"/>
            <p:nvPr/>
          </p:nvSpPr>
          <p:spPr>
            <a:xfrm>
              <a:off x="96" y="1728"/>
              <a:ext cx="72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解：</a:t>
              </a:r>
            </a:p>
          </p:txBody>
        </p:sp>
        <p:sp>
          <p:nvSpPr>
            <p:cNvPr id="64" name="Text Box 7"/>
            <p:cNvSpPr txBox="1">
              <a:spLocks noChangeArrowheads="1"/>
            </p:cNvSpPr>
            <p:nvPr/>
          </p:nvSpPr>
          <p:spPr bwMode="auto">
            <a:xfrm>
              <a:off x="566" y="1728"/>
              <a:ext cx="1707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用三要素法求解</a:t>
              </a:r>
            </a:p>
          </p:txBody>
        </p:sp>
      </p:grpSp>
      <p:grpSp>
        <p:nvGrpSpPr>
          <p:cNvPr id="65" name="Group 9"/>
          <p:cNvGrpSpPr/>
          <p:nvPr/>
        </p:nvGrpSpPr>
        <p:grpSpPr>
          <a:xfrm>
            <a:off x="3851275" y="4203700"/>
            <a:ext cx="2825750" cy="593725"/>
            <a:chOff x="476" y="1872"/>
            <a:chExt cx="1780" cy="374"/>
          </a:xfrm>
        </p:grpSpPr>
        <p:sp>
          <p:nvSpPr>
            <p:cNvPr id="73747" name="Rectangle 10"/>
            <p:cNvSpPr/>
            <p:nvPr/>
          </p:nvSpPr>
          <p:spPr>
            <a:xfrm>
              <a:off x="476" y="1872"/>
              <a:ext cx="1025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求初始值</a:t>
              </a:r>
            </a:p>
          </p:txBody>
        </p:sp>
        <p:graphicFrame>
          <p:nvGraphicFramePr>
            <p:cNvPr id="73748" name="Object 11"/>
            <p:cNvGraphicFramePr>
              <a:graphicFrameLocks/>
            </p:cNvGraphicFramePr>
            <p:nvPr/>
          </p:nvGraphicFramePr>
          <p:xfrm>
            <a:off x="1478" y="1872"/>
            <a:ext cx="778" cy="374"/>
          </p:xfrm>
          <a:graphic>
            <a:graphicData uri="http://schemas.openxmlformats.org/presentationml/2006/ole">
              <p:oleObj spid="_x0000_s90115" r:id="rId10" imgW="444600" imgH="127080" progId="Equation.3">
                <p:embed/>
              </p:oleObj>
            </a:graphicData>
          </a:graphic>
        </p:graphicFrame>
      </p:grpSp>
      <p:sp>
        <p:nvSpPr>
          <p:cNvPr id="68" name="Text Box 3"/>
          <p:cNvSpPr txBox="1"/>
          <p:nvPr/>
        </p:nvSpPr>
        <p:spPr>
          <a:xfrm>
            <a:off x="3908425" y="4724400"/>
            <a:ext cx="498475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=0-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时电路由电流源单独供电</a:t>
            </a:r>
          </a:p>
        </p:txBody>
      </p:sp>
      <p:graphicFrame>
        <p:nvGraphicFramePr>
          <p:cNvPr id="68624" name="对象 13"/>
          <p:cNvGraphicFramePr>
            <a:graphicFrameLocks/>
          </p:cNvGraphicFramePr>
          <p:nvPr/>
        </p:nvGraphicFramePr>
        <p:xfrm>
          <a:off x="4376738" y="5229225"/>
          <a:ext cx="3219450" cy="576263"/>
        </p:xfrm>
        <a:graphic>
          <a:graphicData uri="http://schemas.openxmlformats.org/presentationml/2006/ole">
            <p:oleObj spid="_x0000_s90114" r:id="rId11" imgW="1205977" imgH="215806" progId="Equation.DSMT4">
              <p:embed/>
            </p:oleObj>
          </a:graphicData>
        </a:graphic>
      </p:graphicFrame>
      <p:sp>
        <p:nvSpPr>
          <p:cNvPr id="68625" name="矩形 14"/>
          <p:cNvSpPr/>
          <p:nvPr/>
        </p:nvSpPr>
        <p:spPr>
          <a:xfrm>
            <a:off x="3873500" y="5805488"/>
            <a:ext cx="54451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68626" name="对象 15"/>
          <p:cNvGraphicFramePr>
            <a:graphicFrameLocks/>
          </p:cNvGraphicFramePr>
          <p:nvPr/>
        </p:nvGraphicFramePr>
        <p:xfrm>
          <a:off x="4427538" y="5815013"/>
          <a:ext cx="3384550" cy="547687"/>
        </p:xfrm>
        <a:graphic>
          <a:graphicData uri="http://schemas.openxmlformats.org/presentationml/2006/ole">
            <p:oleObj spid="_x0000_s90113" r:id="rId12" imgW="1333500" imgH="215900" progId="Equation.DSMT4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8" grpId="0"/>
      <p:bldP spid="686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093E1C-711B-4212-9F7E-A49966F208A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57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74756" name="Rectangle 10"/>
          <p:cNvSpPr/>
          <p:nvPr/>
        </p:nvSpPr>
        <p:spPr>
          <a:xfrm>
            <a:off x="323850" y="765175"/>
            <a:ext cx="2706688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求稳态值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∞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3"/>
          <p:cNvSpPr txBox="1"/>
          <p:nvPr/>
        </p:nvSpPr>
        <p:spPr>
          <a:xfrm>
            <a:off x="827088" y="1268413"/>
            <a:ext cx="4681537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如图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(a)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(b)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，由叠加定理得</a:t>
            </a:r>
          </a:p>
        </p:txBody>
      </p:sp>
      <p:sp>
        <p:nvSpPr>
          <p:cNvPr id="74758" name="Rectangle 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9639" name="对象 4"/>
          <p:cNvGraphicFramePr>
            <a:graphicFrameLocks/>
          </p:cNvGraphicFramePr>
          <p:nvPr/>
        </p:nvGraphicFramePr>
        <p:xfrm>
          <a:off x="5651500" y="44450"/>
          <a:ext cx="3381375" cy="1871663"/>
        </p:xfrm>
        <a:graphic>
          <a:graphicData uri="http://schemas.openxmlformats.org/presentationml/2006/ole">
            <p:oleObj spid="_x0000_s91144" r:id="rId3" imgW="1250906" imgH="700208" progId="Visio.Drawing.11">
              <p:embed/>
            </p:oleObj>
          </a:graphicData>
        </a:graphic>
      </p:graphicFrame>
      <p:sp>
        <p:nvSpPr>
          <p:cNvPr id="74760" name="Rectangle 2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9641" name="对象 6"/>
          <p:cNvGraphicFramePr>
            <a:graphicFrameLocks/>
          </p:cNvGraphicFramePr>
          <p:nvPr/>
        </p:nvGraphicFramePr>
        <p:xfrm>
          <a:off x="6516688" y="2168525"/>
          <a:ext cx="2376487" cy="1908175"/>
        </p:xfrm>
        <a:graphic>
          <a:graphicData uri="http://schemas.openxmlformats.org/presentationml/2006/ole">
            <p:oleObj spid="_x0000_s91143" r:id="rId4" imgW="872179" imgH="700208" progId="Visio.Drawing.11">
              <p:embed/>
            </p:oleObj>
          </a:graphicData>
        </a:graphic>
      </p:graphicFrame>
      <p:sp>
        <p:nvSpPr>
          <p:cNvPr id="19" name="Text Box 3"/>
          <p:cNvSpPr txBox="1"/>
          <p:nvPr/>
        </p:nvSpPr>
        <p:spPr>
          <a:xfrm>
            <a:off x="6127750" y="1916113"/>
            <a:ext cx="34131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(a)</a:t>
            </a: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电流源单独作用电路</a:t>
            </a:r>
          </a:p>
        </p:txBody>
      </p:sp>
      <p:sp>
        <p:nvSpPr>
          <p:cNvPr id="20" name="Text Box 3"/>
          <p:cNvSpPr txBox="1"/>
          <p:nvPr/>
        </p:nvSpPr>
        <p:spPr>
          <a:xfrm>
            <a:off x="6084888" y="4076700"/>
            <a:ext cx="3455987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(b)</a:t>
            </a: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电压源单独作用电路</a:t>
            </a:r>
          </a:p>
        </p:txBody>
      </p:sp>
      <p:graphicFrame>
        <p:nvGraphicFramePr>
          <p:cNvPr id="69644" name="对象 7"/>
          <p:cNvGraphicFramePr>
            <a:graphicFrameLocks/>
          </p:cNvGraphicFramePr>
          <p:nvPr/>
        </p:nvGraphicFramePr>
        <p:xfrm>
          <a:off x="971550" y="1855788"/>
          <a:ext cx="3236913" cy="523875"/>
        </p:xfrm>
        <a:graphic>
          <a:graphicData uri="http://schemas.openxmlformats.org/presentationml/2006/ole">
            <p:oleObj spid="_x0000_s91142" r:id="rId5" imgW="1333500" imgH="215900" progId="Equation.DSMT4">
              <p:embed/>
            </p:oleObj>
          </a:graphicData>
        </a:graphic>
      </p:graphicFrame>
      <p:graphicFrame>
        <p:nvGraphicFramePr>
          <p:cNvPr id="69645" name="对象 8"/>
          <p:cNvGraphicFramePr>
            <a:graphicFrameLocks/>
          </p:cNvGraphicFramePr>
          <p:nvPr/>
        </p:nvGraphicFramePr>
        <p:xfrm>
          <a:off x="971550" y="2349500"/>
          <a:ext cx="3313113" cy="842963"/>
        </p:xfrm>
        <a:graphic>
          <a:graphicData uri="http://schemas.openxmlformats.org/presentationml/2006/ole">
            <p:oleObj spid="_x0000_s91141" r:id="rId6" imgW="1396394" imgH="355446" progId="Equation.DSMT4">
              <p:embed/>
            </p:oleObj>
          </a:graphicData>
        </a:graphic>
      </p:graphicFrame>
      <p:sp>
        <p:nvSpPr>
          <p:cNvPr id="69646" name="矩形 22"/>
          <p:cNvSpPr/>
          <p:nvPr/>
        </p:nvSpPr>
        <p:spPr>
          <a:xfrm>
            <a:off x="827088" y="3213100"/>
            <a:ext cx="5461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69647" name="对象 9"/>
          <p:cNvGraphicFramePr>
            <a:graphicFrameLocks/>
          </p:cNvGraphicFramePr>
          <p:nvPr/>
        </p:nvGraphicFramePr>
        <p:xfrm>
          <a:off x="1331913" y="3284538"/>
          <a:ext cx="3816350" cy="427037"/>
        </p:xfrm>
        <a:graphic>
          <a:graphicData uri="http://schemas.openxmlformats.org/presentationml/2006/ole">
            <p:oleObj spid="_x0000_s91140" r:id="rId7" imgW="1701800" imgH="190500" progId="Equation.DSMT4">
              <p:embed/>
            </p:oleObj>
          </a:graphicData>
        </a:graphic>
      </p:graphicFrame>
      <p:sp>
        <p:nvSpPr>
          <p:cNvPr id="69648" name="Rectangle 10"/>
          <p:cNvSpPr/>
          <p:nvPr/>
        </p:nvSpPr>
        <p:spPr>
          <a:xfrm>
            <a:off x="395288" y="3789363"/>
            <a:ext cx="2305050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求时间常数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τ</a:t>
            </a:r>
            <a:endParaRPr lang="zh-CN" altLang="en-US" sz="2800" b="1" i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Text Box 3"/>
          <p:cNvSpPr txBox="1"/>
          <p:nvPr/>
        </p:nvSpPr>
        <p:spPr>
          <a:xfrm>
            <a:off x="827088" y="4346575"/>
            <a:ext cx="5329237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置零电压源和电流源得图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(c)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，则</a:t>
            </a:r>
          </a:p>
        </p:txBody>
      </p:sp>
      <p:sp>
        <p:nvSpPr>
          <p:cNvPr id="74770" name="Rectangle 2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9651" name="对象 11"/>
          <p:cNvGraphicFramePr>
            <a:graphicFrameLocks/>
          </p:cNvGraphicFramePr>
          <p:nvPr/>
        </p:nvGraphicFramePr>
        <p:xfrm>
          <a:off x="6659563" y="4365625"/>
          <a:ext cx="1735137" cy="1628775"/>
        </p:xfrm>
        <a:graphic>
          <a:graphicData uri="http://schemas.openxmlformats.org/presentationml/2006/ole">
            <p:oleObj spid="_x0000_s91139" r:id="rId8" imgW="745307" imgH="700208" progId="Visio.Drawing.11">
              <p:embed/>
            </p:oleObj>
          </a:graphicData>
        </a:graphic>
      </p:graphicFrame>
      <p:sp>
        <p:nvSpPr>
          <p:cNvPr id="29" name="Text Box 3"/>
          <p:cNvSpPr txBox="1"/>
          <p:nvPr/>
        </p:nvSpPr>
        <p:spPr>
          <a:xfrm>
            <a:off x="6084888" y="5949950"/>
            <a:ext cx="3455987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(c)</a:t>
            </a: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求等效电阻电路</a:t>
            </a:r>
          </a:p>
        </p:txBody>
      </p:sp>
      <p:graphicFrame>
        <p:nvGraphicFramePr>
          <p:cNvPr id="69653" name="对象 14"/>
          <p:cNvGraphicFramePr>
            <a:graphicFrameLocks/>
          </p:cNvGraphicFramePr>
          <p:nvPr/>
        </p:nvGraphicFramePr>
        <p:xfrm>
          <a:off x="971550" y="4995863"/>
          <a:ext cx="3095625" cy="593725"/>
        </p:xfrm>
        <a:graphic>
          <a:graphicData uri="http://schemas.openxmlformats.org/presentationml/2006/ole">
            <p:oleObj spid="_x0000_s91138" r:id="rId9" imgW="1193800" imgH="228600" progId="Equation.DSMT4">
              <p:embed/>
            </p:oleObj>
          </a:graphicData>
        </a:graphic>
      </p:graphicFrame>
      <p:graphicFrame>
        <p:nvGraphicFramePr>
          <p:cNvPr id="69654" name="对象 15"/>
          <p:cNvGraphicFramePr>
            <a:graphicFrameLocks/>
          </p:cNvGraphicFramePr>
          <p:nvPr/>
        </p:nvGraphicFramePr>
        <p:xfrm>
          <a:off x="1012825" y="5445125"/>
          <a:ext cx="3630613" cy="908050"/>
        </p:xfrm>
        <a:graphic>
          <a:graphicData uri="http://schemas.openxmlformats.org/presentationml/2006/ole">
            <p:oleObj spid="_x0000_s91137" r:id="rId10" imgW="1422400" imgH="355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9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9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  <p:bldP spid="69646" grpId="0"/>
      <p:bldP spid="69648" grpId="0"/>
      <p:bldP spid="26" grpId="0"/>
      <p:bldP spid="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4"/>
          <p:cNvGraphicFramePr>
            <a:graphicFrameLocks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92166" r:id="rId3" imgW="114151" imgH="215619" progId="Equation.3">
              <p:embed/>
            </p:oleObj>
          </a:graphicData>
        </a:graphic>
      </p:graphicFrame>
      <p:graphicFrame>
        <p:nvGraphicFramePr>
          <p:cNvPr id="75779" name="Object 7"/>
          <p:cNvGraphicFramePr>
            <a:graphicFrameLocks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92165" r:id="rId4" imgW="114151" imgH="215619" progId="Equation.3">
              <p:embed/>
            </p:oleObj>
          </a:graphicData>
        </a:graphic>
      </p:graphicFrame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DB8535B-593A-478E-AE8E-03BF1F16A72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58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70662" name="Rectangle 10"/>
          <p:cNvSpPr/>
          <p:nvPr/>
        </p:nvSpPr>
        <p:spPr>
          <a:xfrm>
            <a:off x="323850" y="765175"/>
            <a:ext cx="158432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全响应</a:t>
            </a:r>
          </a:p>
        </p:txBody>
      </p:sp>
      <p:sp>
        <p:nvSpPr>
          <p:cNvPr id="17" name="Text Box 3"/>
          <p:cNvSpPr txBox="1"/>
          <p:nvPr/>
        </p:nvSpPr>
        <p:spPr>
          <a:xfrm>
            <a:off x="827088" y="2368550"/>
            <a:ext cx="496887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令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∞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 = 0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，则零输入响应为</a:t>
            </a:r>
          </a:p>
        </p:txBody>
      </p:sp>
      <p:graphicFrame>
        <p:nvGraphicFramePr>
          <p:cNvPr id="70664" name="对象 2"/>
          <p:cNvGraphicFramePr>
            <a:graphicFrameLocks/>
          </p:cNvGraphicFramePr>
          <p:nvPr/>
        </p:nvGraphicFramePr>
        <p:xfrm>
          <a:off x="827088" y="1052513"/>
          <a:ext cx="6899275" cy="796925"/>
        </p:xfrm>
        <a:graphic>
          <a:graphicData uri="http://schemas.openxmlformats.org/presentationml/2006/ole">
            <p:oleObj spid="_x0000_s92164" r:id="rId5" imgW="2857500" imgH="330200" progId="Equation.DSMT4">
              <p:embed/>
            </p:oleObj>
          </a:graphicData>
        </a:graphic>
      </p:graphicFrame>
      <p:sp>
        <p:nvSpPr>
          <p:cNvPr id="70665" name="Rectangle 10"/>
          <p:cNvSpPr/>
          <p:nvPr/>
        </p:nvSpPr>
        <p:spPr>
          <a:xfrm>
            <a:off x="323850" y="1844675"/>
            <a:ext cx="2232025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零输入响应</a:t>
            </a:r>
          </a:p>
        </p:txBody>
      </p:sp>
      <p:graphicFrame>
        <p:nvGraphicFramePr>
          <p:cNvPr id="70666" name="对象 4"/>
          <p:cNvGraphicFramePr>
            <a:graphicFrameLocks/>
          </p:cNvGraphicFramePr>
          <p:nvPr/>
        </p:nvGraphicFramePr>
        <p:xfrm>
          <a:off x="827088" y="2806700"/>
          <a:ext cx="3527425" cy="766763"/>
        </p:xfrm>
        <a:graphic>
          <a:graphicData uri="http://schemas.openxmlformats.org/presentationml/2006/ole">
            <p:oleObj spid="_x0000_s92163" r:id="rId6" imgW="1459866" imgH="317362" progId="Equation.DSMT4">
              <p:embed/>
            </p:oleObj>
          </a:graphicData>
        </a:graphic>
      </p:graphicFrame>
      <p:sp>
        <p:nvSpPr>
          <p:cNvPr id="21" name="Text Box 3"/>
          <p:cNvSpPr txBox="1"/>
          <p:nvPr/>
        </p:nvSpPr>
        <p:spPr>
          <a:xfrm>
            <a:off x="827088" y="4057650"/>
            <a:ext cx="4968875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令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 = 0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，则零状态响应为</a:t>
            </a:r>
          </a:p>
        </p:txBody>
      </p:sp>
      <p:sp>
        <p:nvSpPr>
          <p:cNvPr id="70668" name="Rectangle 10"/>
          <p:cNvSpPr/>
          <p:nvPr/>
        </p:nvSpPr>
        <p:spPr>
          <a:xfrm>
            <a:off x="323850" y="3535363"/>
            <a:ext cx="223202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零状态响应</a:t>
            </a:r>
          </a:p>
        </p:txBody>
      </p:sp>
      <p:graphicFrame>
        <p:nvGraphicFramePr>
          <p:cNvPr id="70669" name="对象 5"/>
          <p:cNvGraphicFramePr>
            <a:graphicFrameLocks/>
          </p:cNvGraphicFramePr>
          <p:nvPr/>
        </p:nvGraphicFramePr>
        <p:xfrm>
          <a:off x="827088" y="4518025"/>
          <a:ext cx="5395912" cy="766763"/>
        </p:xfrm>
        <a:graphic>
          <a:graphicData uri="http://schemas.openxmlformats.org/presentationml/2006/ole">
            <p:oleObj spid="_x0000_s92162" r:id="rId7" imgW="2234230" imgH="317362" progId="Equation.DSMT4">
              <p:embed/>
            </p:oleObj>
          </a:graphicData>
        </a:graphic>
      </p:graphicFrame>
      <p:sp>
        <p:nvSpPr>
          <p:cNvPr id="75790" name="Rectangle 2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0671" name="对象 7"/>
          <p:cNvGraphicFramePr>
            <a:graphicFrameLocks/>
          </p:cNvGraphicFramePr>
          <p:nvPr/>
        </p:nvGraphicFramePr>
        <p:xfrm>
          <a:off x="5773738" y="2032000"/>
          <a:ext cx="3103562" cy="2747963"/>
        </p:xfrm>
        <a:graphic>
          <a:graphicData uri="http://schemas.openxmlformats.org/presentationml/2006/ole">
            <p:oleObj spid="_x0000_s92161" r:id="rId8" imgW="1448773" imgH="128056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/>
      <p:bldP spid="17" grpId="0"/>
      <p:bldP spid="70665" grpId="0"/>
      <p:bldP spid="21" grpId="0"/>
      <p:bldP spid="7066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3525" y="646113"/>
            <a:ext cx="5387975" cy="838200"/>
          </a:xfrm>
          <a:ln>
            <a:miter lim="800000"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.4.4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微分电路和积分电路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71800"/>
            <a:ext cx="2087563" cy="457200"/>
          </a:xfrm>
          <a:ln>
            <a:miter lim="800000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 2" panose="05020102010507070707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微分电路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468313" y="1354138"/>
            <a:ext cx="8496300" cy="16430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微分电路与积分电路是矩形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脉冲激励下的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电路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若选取不同的时间常数，可构成输出电压波形与输入电压波形之间的特定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微分或积分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的关系。</a:t>
            </a: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895350" y="4614863"/>
            <a:ext cx="1371600" cy="685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条件</a:t>
            </a:r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900113" y="5729288"/>
            <a:ext cx="56165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(2) 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输出电压从电阻</a:t>
            </a:r>
            <a:r>
              <a:rPr kumimoji="1" lang="en-US" altLang="zh-CN" sz="28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端取出</a:t>
            </a: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55F9459-AE78-41B2-927E-8926A26505BF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59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pSp>
        <p:nvGrpSpPr>
          <p:cNvPr id="71689" name="组合 6"/>
          <p:cNvGrpSpPr/>
          <p:nvPr/>
        </p:nvGrpSpPr>
        <p:grpSpPr>
          <a:xfrm>
            <a:off x="5508625" y="2924175"/>
            <a:ext cx="3235325" cy="2609850"/>
            <a:chOff x="5656684" y="2924175"/>
            <a:chExt cx="3235796" cy="2609656"/>
          </a:xfrm>
        </p:grpSpPr>
        <p:grpSp>
          <p:nvGrpSpPr>
            <p:cNvPr id="76831" name="Group 28"/>
            <p:cNvGrpSpPr/>
            <p:nvPr/>
          </p:nvGrpSpPr>
          <p:grpSpPr>
            <a:xfrm>
              <a:off x="5683250" y="2924175"/>
              <a:ext cx="3133725" cy="2090738"/>
              <a:chOff x="3524" y="1824"/>
              <a:chExt cx="1974" cy="1317"/>
            </a:xfrm>
          </p:grpSpPr>
          <p:sp>
            <p:nvSpPr>
              <p:cNvPr id="76835" name="Rectangle 30"/>
              <p:cNvSpPr/>
              <p:nvPr/>
            </p:nvSpPr>
            <p:spPr>
              <a:xfrm>
                <a:off x="4264" y="1920"/>
                <a:ext cx="244" cy="28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488" tIns="44450" rIns="90488" bIns="4445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762000">
                  <a:spcBef>
                    <a:spcPct val="0"/>
                  </a:spcBef>
                  <a:buNone/>
                </a:pPr>
                <a:r>
                  <a:rPr lang="en-US" altLang="zh-CN" sz="2400" b="1" i="1" dirty="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76836" name="Line 31"/>
              <p:cNvSpPr/>
              <p:nvPr/>
            </p:nvSpPr>
            <p:spPr>
              <a:xfrm flipH="1">
                <a:off x="4169" y="2079"/>
                <a:ext cx="0" cy="255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37" name="Line 32"/>
              <p:cNvSpPr/>
              <p:nvPr/>
            </p:nvSpPr>
            <p:spPr>
              <a:xfrm>
                <a:off x="4264" y="2206"/>
                <a:ext cx="1088" cy="2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38" name="Line 33"/>
              <p:cNvSpPr/>
              <p:nvPr/>
            </p:nvSpPr>
            <p:spPr>
              <a:xfrm flipV="1">
                <a:off x="3672" y="2206"/>
                <a:ext cx="497" cy="2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39" name="Line 34"/>
              <p:cNvSpPr/>
              <p:nvPr/>
            </p:nvSpPr>
            <p:spPr>
              <a:xfrm flipV="1">
                <a:off x="4783" y="2206"/>
                <a:ext cx="0" cy="338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40" name="Rectangle 35"/>
              <p:cNvSpPr/>
              <p:nvPr/>
            </p:nvSpPr>
            <p:spPr>
              <a:xfrm>
                <a:off x="4740" y="2527"/>
                <a:ext cx="113" cy="295"/>
              </a:xfrm>
              <a:prstGeom prst="rect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41" name="Line 36"/>
              <p:cNvSpPr/>
              <p:nvPr/>
            </p:nvSpPr>
            <p:spPr>
              <a:xfrm flipH="1" flipV="1">
                <a:off x="3653" y="3108"/>
                <a:ext cx="1699" cy="12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42" name="Rectangle 37"/>
              <p:cNvSpPr/>
              <p:nvPr/>
            </p:nvSpPr>
            <p:spPr>
              <a:xfrm>
                <a:off x="4505" y="2533"/>
                <a:ext cx="360" cy="28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lIns="90488" tIns="44450" rIns="90488" bIns="4445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762000">
                  <a:spcBef>
                    <a:spcPct val="50000"/>
                  </a:spcBef>
                  <a:buNone/>
                </a:pPr>
                <a:r>
                  <a:rPr lang="en-US" altLang="zh-CN" sz="24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76843" name="Line 39"/>
              <p:cNvSpPr/>
              <p:nvPr/>
            </p:nvSpPr>
            <p:spPr>
              <a:xfrm flipH="1">
                <a:off x="4264" y="2079"/>
                <a:ext cx="0" cy="255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44" name="Oval 41"/>
              <p:cNvSpPr/>
              <p:nvPr/>
            </p:nvSpPr>
            <p:spPr>
              <a:xfrm>
                <a:off x="3599" y="3082"/>
                <a:ext cx="50" cy="50"/>
              </a:xfrm>
              <a:prstGeom prst="ellipse">
                <a:avLst/>
              </a:prstGeom>
              <a:noFill/>
              <a:ln w="28575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45" name="Oval 42"/>
              <p:cNvSpPr/>
              <p:nvPr/>
            </p:nvSpPr>
            <p:spPr>
              <a:xfrm>
                <a:off x="3624" y="2182"/>
                <a:ext cx="50" cy="50"/>
              </a:xfrm>
              <a:prstGeom prst="ellipse">
                <a:avLst/>
              </a:prstGeom>
              <a:noFill/>
              <a:ln w="28575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46" name="Oval 43"/>
              <p:cNvSpPr/>
              <p:nvPr/>
            </p:nvSpPr>
            <p:spPr>
              <a:xfrm>
                <a:off x="5350" y="3091"/>
                <a:ext cx="50" cy="50"/>
              </a:xfrm>
              <a:prstGeom prst="ellipse">
                <a:avLst/>
              </a:prstGeom>
              <a:noFill/>
              <a:ln w="28575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47" name="Oval 44"/>
              <p:cNvSpPr/>
              <p:nvPr/>
            </p:nvSpPr>
            <p:spPr>
              <a:xfrm>
                <a:off x="5329" y="2170"/>
                <a:ext cx="50" cy="50"/>
              </a:xfrm>
              <a:prstGeom prst="ellipse">
                <a:avLst/>
              </a:prstGeom>
              <a:noFill/>
              <a:ln w="28575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48" name="Text Box 45"/>
              <p:cNvSpPr txBox="1"/>
              <p:nvPr/>
            </p:nvSpPr>
            <p:spPr>
              <a:xfrm>
                <a:off x="3524" y="2130"/>
                <a:ext cx="264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76849" name="Text Box 46"/>
              <p:cNvSpPr txBox="1"/>
              <p:nvPr/>
            </p:nvSpPr>
            <p:spPr>
              <a:xfrm>
                <a:off x="3540" y="2745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76850" name="Text Box 47"/>
              <p:cNvSpPr txBox="1"/>
              <p:nvPr/>
            </p:nvSpPr>
            <p:spPr>
              <a:xfrm>
                <a:off x="5234" y="2130"/>
                <a:ext cx="264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76851" name="Text Box 48"/>
              <p:cNvSpPr txBox="1"/>
              <p:nvPr/>
            </p:nvSpPr>
            <p:spPr>
              <a:xfrm>
                <a:off x="5250" y="2745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76852" name="Line 49"/>
              <p:cNvSpPr/>
              <p:nvPr/>
            </p:nvSpPr>
            <p:spPr>
              <a:xfrm>
                <a:off x="3672" y="2112"/>
                <a:ext cx="384" cy="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graphicFrame>
            <p:nvGraphicFramePr>
              <p:cNvPr id="76853" name="Object 50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3762" y="1824"/>
              <a:ext cx="150" cy="295"/>
            </p:xfrm>
            <a:graphic>
              <a:graphicData uri="http://schemas.openxmlformats.org/presentationml/2006/ole">
                <p:oleObj spid="_x0000_s93186" r:id="rId3" imgW="0" imgH="76320" progId="Equation.3">
                  <p:embed/>
                </p:oleObj>
              </a:graphicData>
            </a:graphic>
          </p:graphicFrame>
          <p:graphicFrame>
            <p:nvGraphicFramePr>
              <p:cNvPr id="76854" name="Object 51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4085" y="2257"/>
              <a:ext cx="302" cy="383"/>
            </p:xfrm>
            <a:graphic>
              <a:graphicData uri="http://schemas.openxmlformats.org/presentationml/2006/ole">
                <p:oleObj spid="_x0000_s93185" r:id="rId4" imgW="88920" imgH="127080" progId="Equation.3">
                  <p:embed/>
                </p:oleObj>
              </a:graphicData>
            </a:graphic>
          </p:graphicFrame>
          <p:sp>
            <p:nvSpPr>
              <p:cNvPr id="76855" name="Text Box 52"/>
              <p:cNvSpPr txBox="1"/>
              <p:nvPr/>
            </p:nvSpPr>
            <p:spPr>
              <a:xfrm>
                <a:off x="3864" y="2256"/>
                <a:ext cx="264" cy="3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76856" name="Text Box 53"/>
              <p:cNvSpPr txBox="1"/>
              <p:nvPr/>
            </p:nvSpPr>
            <p:spPr>
              <a:xfrm>
                <a:off x="4356" y="2160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76857" name="Line 54"/>
              <p:cNvSpPr/>
              <p:nvPr/>
            </p:nvSpPr>
            <p:spPr>
              <a:xfrm flipV="1">
                <a:off x="4800" y="2830"/>
                <a:ext cx="0" cy="29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76832" name="Rectangle 37"/>
            <p:cNvSpPr/>
            <p:nvPr/>
          </p:nvSpPr>
          <p:spPr>
            <a:xfrm>
              <a:off x="5656684" y="3933056"/>
              <a:ext cx="571500" cy="520655"/>
            </a:xfrm>
            <a:prstGeom prst="rect">
              <a:avLst/>
            </a:prstGeom>
            <a:noFill/>
            <a:ln w="38100">
              <a:noFill/>
            </a:ln>
          </p:spPr>
          <p:txBody>
            <a:bodyPr lIns="90488" tIns="44450" rIns="90488" bIns="44450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6833" name="Rectangle 37"/>
            <p:cNvSpPr/>
            <p:nvPr/>
          </p:nvSpPr>
          <p:spPr>
            <a:xfrm>
              <a:off x="8320980" y="4005064"/>
              <a:ext cx="571500" cy="520655"/>
            </a:xfrm>
            <a:prstGeom prst="rect">
              <a:avLst/>
            </a:prstGeom>
            <a:noFill/>
            <a:ln w="38100">
              <a:noFill/>
            </a:ln>
          </p:spPr>
          <p:txBody>
            <a:bodyPr lIns="90488" tIns="44450" rIns="90488" bIns="44450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6834" name="Rectangle 37"/>
            <p:cNvSpPr/>
            <p:nvPr/>
          </p:nvSpPr>
          <p:spPr>
            <a:xfrm>
              <a:off x="6331148" y="5013176"/>
              <a:ext cx="1985268" cy="520655"/>
            </a:xfrm>
            <a:prstGeom prst="rect">
              <a:avLst/>
            </a:prstGeom>
            <a:noFill/>
            <a:ln w="38100">
              <a:noFill/>
            </a:ln>
          </p:spPr>
          <p:txBody>
            <a:bodyPr lIns="90488" tIns="44450" rIns="90488" bIns="44450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(0</a:t>
              </a:r>
              <a:r>
                <a:rPr lang="en-US" altLang="zh-CN" sz="2800" b="1" baseline="-250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-</a:t>
              </a:r>
              <a:r>
                <a:rPr lang="en-US" altLang="zh-CN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) = 0V</a:t>
              </a:r>
              <a:endParaRPr lang="en-US" altLang="zh-CN" sz="2800" b="1" baseline="-25000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1690" name="组合 4"/>
          <p:cNvGrpSpPr/>
          <p:nvPr/>
        </p:nvGrpSpPr>
        <p:grpSpPr>
          <a:xfrm>
            <a:off x="1908175" y="3284538"/>
            <a:ext cx="3505200" cy="1820862"/>
            <a:chOff x="2057400" y="3284984"/>
            <a:chExt cx="3505200" cy="1820416"/>
          </a:xfrm>
        </p:grpSpPr>
        <p:grpSp>
          <p:nvGrpSpPr>
            <p:cNvPr id="76812" name="Group 9"/>
            <p:cNvGrpSpPr/>
            <p:nvPr/>
          </p:nvGrpSpPr>
          <p:grpSpPr>
            <a:xfrm>
              <a:off x="2057400" y="3581400"/>
              <a:ext cx="3505200" cy="1524000"/>
              <a:chOff x="1440" y="2256"/>
              <a:chExt cx="2208" cy="960"/>
            </a:xfrm>
          </p:grpSpPr>
          <p:sp>
            <p:nvSpPr>
              <p:cNvPr id="131082" name="Rectangle 10"/>
              <p:cNvSpPr>
                <a:spLocks noChangeArrowheads="1"/>
              </p:cNvSpPr>
              <p:nvPr/>
            </p:nvSpPr>
            <p:spPr bwMode="auto">
              <a:xfrm>
                <a:off x="1440" y="2848"/>
                <a:ext cx="2208" cy="3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zh-CN" sz="36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endParaRPr>
              </a:p>
            </p:txBody>
          </p:sp>
          <p:grpSp>
            <p:nvGrpSpPr>
              <p:cNvPr id="76815" name="Group 12"/>
              <p:cNvGrpSpPr/>
              <p:nvPr/>
            </p:nvGrpSpPr>
            <p:grpSpPr>
              <a:xfrm>
                <a:off x="1483" y="2256"/>
                <a:ext cx="2035" cy="860"/>
                <a:chOff x="1483" y="2256"/>
                <a:chExt cx="2035" cy="860"/>
              </a:xfrm>
            </p:grpSpPr>
            <p:sp>
              <p:nvSpPr>
                <p:cNvPr id="76816" name="Line 13"/>
                <p:cNvSpPr/>
                <p:nvPr/>
              </p:nvSpPr>
              <p:spPr>
                <a:xfrm flipV="1">
                  <a:off x="1732" y="2256"/>
                  <a:ext cx="0" cy="584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76817" name="Line 14"/>
                <p:cNvSpPr/>
                <p:nvPr/>
              </p:nvSpPr>
              <p:spPr>
                <a:xfrm flipV="1">
                  <a:off x="2176" y="2529"/>
                  <a:ext cx="0" cy="298"/>
                </a:xfrm>
                <a:prstGeom prst="line">
                  <a:avLst/>
                </a:prstGeom>
                <a:ln w="38100" cap="flat" cmpd="sng">
                  <a:solidFill>
                    <a:srgbClr val="008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18" name="Line 15"/>
                <p:cNvSpPr/>
                <p:nvPr/>
              </p:nvSpPr>
              <p:spPr>
                <a:xfrm flipH="1" flipV="1">
                  <a:off x="1721" y="2529"/>
                  <a:ext cx="455" cy="10"/>
                </a:xfrm>
                <a:prstGeom prst="line">
                  <a:avLst/>
                </a:prstGeom>
                <a:ln w="38100" cap="flat" cmpd="sng">
                  <a:solidFill>
                    <a:srgbClr val="008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19" name="Rectangle 16"/>
                <p:cNvSpPr/>
                <p:nvPr/>
              </p:nvSpPr>
              <p:spPr>
                <a:xfrm>
                  <a:off x="2506" y="2827"/>
                  <a:ext cx="190" cy="28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lIns="90488" tIns="44450" rIns="90488" bIns="4445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762000">
                    <a:spcBef>
                      <a:spcPct val="50000"/>
                    </a:spcBef>
                    <a:buNone/>
                  </a:pPr>
                  <a:r>
                    <a:rPr lang="en-US" altLang="zh-CN" sz="2400" b="1" i="1" dirty="0">
                      <a:latin typeface="Times New Roman" panose="02020603050405020304" pitchFamily="18" charset="0"/>
                    </a:rPr>
                    <a:t>T</a:t>
                  </a:r>
                  <a:endParaRPr lang="en-US" altLang="zh-CN" sz="24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20" name="Line 17"/>
                <p:cNvSpPr/>
                <p:nvPr/>
              </p:nvSpPr>
              <p:spPr>
                <a:xfrm flipV="1">
                  <a:off x="1732" y="2830"/>
                  <a:ext cx="1700" cy="2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76821" name="Line 18"/>
                <p:cNvSpPr/>
                <p:nvPr/>
              </p:nvSpPr>
              <p:spPr>
                <a:xfrm flipV="1">
                  <a:off x="3137" y="2529"/>
                  <a:ext cx="0" cy="298"/>
                </a:xfrm>
                <a:prstGeom prst="line">
                  <a:avLst/>
                </a:prstGeom>
                <a:ln w="38100" cap="flat" cmpd="sng">
                  <a:solidFill>
                    <a:srgbClr val="008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22" name="Line 19"/>
                <p:cNvSpPr/>
                <p:nvPr/>
              </p:nvSpPr>
              <p:spPr>
                <a:xfrm flipH="1">
                  <a:off x="2660" y="2539"/>
                  <a:ext cx="477" cy="0"/>
                </a:xfrm>
                <a:prstGeom prst="line">
                  <a:avLst/>
                </a:prstGeom>
                <a:ln w="38100" cap="flat" cmpd="sng">
                  <a:solidFill>
                    <a:srgbClr val="008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23" name="Line 20"/>
                <p:cNvSpPr/>
                <p:nvPr/>
              </p:nvSpPr>
              <p:spPr>
                <a:xfrm flipV="1">
                  <a:off x="2652" y="2529"/>
                  <a:ext cx="0" cy="298"/>
                </a:xfrm>
                <a:prstGeom prst="line">
                  <a:avLst/>
                </a:prstGeom>
                <a:ln w="38100" cap="flat" cmpd="sng">
                  <a:solidFill>
                    <a:srgbClr val="008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24" name="Rectangle 21"/>
                <p:cNvSpPr/>
                <p:nvPr/>
              </p:nvSpPr>
              <p:spPr>
                <a:xfrm>
                  <a:off x="3295" y="2784"/>
                  <a:ext cx="223" cy="32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lIns="90488" tIns="44450" rIns="90488" bIns="4445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defTabSz="762000">
                    <a:spcBef>
                      <a:spcPct val="50000"/>
                    </a:spcBef>
                    <a:buNone/>
                  </a:pPr>
                  <a:r>
                    <a:rPr lang="en-US" altLang="zh-CN" sz="2800" b="1" i="1" dirty="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t</a:t>
                  </a:r>
                  <a:endParaRPr lang="en-US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25" name="Text Box 22"/>
                <p:cNvSpPr txBox="1"/>
                <p:nvPr/>
              </p:nvSpPr>
              <p:spPr>
                <a:xfrm>
                  <a:off x="1483" y="2361"/>
                  <a:ext cx="257" cy="29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400" b="1" i="1" dirty="0">
                      <a:solidFill>
                        <a:srgbClr val="FF3300"/>
                      </a:solidFill>
                      <a:latin typeface="Times New Roman" panose="02020603050405020304" pitchFamily="18" charset="0"/>
                    </a:rPr>
                    <a:t>U</a:t>
                  </a:r>
                </a:p>
              </p:txBody>
            </p:sp>
            <p:sp>
              <p:nvSpPr>
                <p:cNvPr id="76826" name="Line 23"/>
                <p:cNvSpPr/>
                <p:nvPr/>
              </p:nvSpPr>
              <p:spPr>
                <a:xfrm>
                  <a:off x="1743" y="2907"/>
                  <a:ext cx="433" cy="0"/>
                </a:xfrm>
                <a:prstGeom prst="line">
                  <a:avLst/>
                </a:prstGeom>
                <a:ln w="28575" cap="flat" cmpd="sng">
                  <a:solidFill>
                    <a:schemeClr val="tx2"/>
                  </a:solidFill>
                  <a:prstDash val="solid"/>
                  <a:headEnd type="arrow" w="med" len="med"/>
                  <a:tailEnd type="arrow" w="med" len="med"/>
                </a:ln>
              </p:spPr>
            </p:sp>
            <p:sp>
              <p:nvSpPr>
                <p:cNvPr id="76827" name="Line 24"/>
                <p:cNvSpPr/>
                <p:nvPr/>
              </p:nvSpPr>
              <p:spPr>
                <a:xfrm>
                  <a:off x="1735" y="2825"/>
                  <a:ext cx="0" cy="204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28" name="Line 25"/>
                <p:cNvSpPr/>
                <p:nvPr/>
              </p:nvSpPr>
              <p:spPr>
                <a:xfrm>
                  <a:off x="2176" y="2825"/>
                  <a:ext cx="0" cy="204"/>
                </a:xfrm>
                <a:prstGeom prst="line">
                  <a:avLst/>
                </a:prstGeom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29" name="Text Box 26"/>
                <p:cNvSpPr txBox="1"/>
                <p:nvPr/>
              </p:nvSpPr>
              <p:spPr>
                <a:xfrm>
                  <a:off x="1518" y="2628"/>
                  <a:ext cx="229" cy="3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8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76830" name="Rectangle 27"/>
                <p:cNvSpPr/>
                <p:nvPr/>
              </p:nvSpPr>
              <p:spPr>
                <a:xfrm>
                  <a:off x="1824" y="2457"/>
                  <a:ext cx="263" cy="3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800" b="1" i="1" dirty="0">
                      <a:latin typeface="Times New Roman" panose="02020603050405020304" pitchFamily="18" charset="0"/>
                    </a:rPr>
                    <a:t>t</a:t>
                  </a:r>
                  <a:r>
                    <a:rPr lang="en-US" altLang="zh-CN" sz="2800" b="1" baseline="-25000" dirty="0">
                      <a:latin typeface="Times New Roman" panose="02020603050405020304" pitchFamily="18" charset="0"/>
                    </a:rPr>
                    <a:t>p</a:t>
                  </a:r>
                </a:p>
              </p:txBody>
            </p:sp>
          </p:grpSp>
        </p:grpSp>
        <p:sp>
          <p:nvSpPr>
            <p:cNvPr id="76813" name="Rectangle 37"/>
            <p:cNvSpPr/>
            <p:nvPr/>
          </p:nvSpPr>
          <p:spPr>
            <a:xfrm>
              <a:off x="2483768" y="3284984"/>
              <a:ext cx="571500" cy="520655"/>
            </a:xfrm>
            <a:prstGeom prst="rect">
              <a:avLst/>
            </a:prstGeom>
            <a:noFill/>
            <a:ln w="38100">
              <a:noFill/>
            </a:ln>
          </p:spPr>
          <p:txBody>
            <a:bodyPr lIns="90488" tIns="44450" rIns="90488" bIns="44450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62" name="Text Box 8"/>
          <p:cNvSpPr txBox="1">
            <a:spLocks noChangeArrowheads="1"/>
          </p:cNvSpPr>
          <p:nvPr/>
        </p:nvSpPr>
        <p:spPr bwMode="auto">
          <a:xfrm>
            <a:off x="906463" y="5210175"/>
            <a:ext cx="2987675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(1)  </a:t>
            </a:r>
            <a:r>
              <a:rPr kumimoji="1" lang="en-US" altLang="zh-CN" sz="28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τ</a:t>
            </a: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= </a:t>
            </a:r>
            <a:r>
              <a:rPr kumimoji="1" lang="en-US" altLang="zh-CN" sz="28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 </a:t>
            </a: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&lt;&lt; </a:t>
            </a:r>
            <a:r>
              <a:rPr kumimoji="1" lang="en-US" altLang="zh-CN" sz="2800" b="1" i="1" kern="1200" cap="none" spc="0" normalizeH="0" baseline="0" noProof="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800" b="1" kern="1200" cap="none" spc="0" normalizeH="0" baseline="-25000" noProof="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</a:t>
            </a:r>
            <a:endParaRPr kumimoji="1" lang="zh-CN" altLang="en-US" sz="2800" b="1" kern="1200" cap="none" spc="0" normalizeH="0" baseline="0" noProof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/>
      <p:bldP spid="131076" grpId="0"/>
      <p:bldP spid="131078" grpId="0"/>
      <p:bldP spid="131080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9BB641D-BC6F-4650-BE4A-8FB77E64462C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9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6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2450" y="1052513"/>
            <a:ext cx="5391150" cy="595312"/>
            <a:chOff x="552450" y="1052513"/>
            <a:chExt cx="5391150" cy="595312"/>
          </a:xfrm>
        </p:grpSpPr>
        <p:sp>
          <p:nvSpPr>
            <p:cNvPr id="81922" name="Text Box 2"/>
            <p:cNvSpPr txBox="1">
              <a:spLocks noChangeArrowheads="1"/>
            </p:cNvSpPr>
            <p:nvPr/>
          </p:nvSpPr>
          <p:spPr bwMode="auto">
            <a:xfrm>
              <a:off x="552450" y="1087438"/>
              <a:ext cx="5391150" cy="523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92075" tIns="46038" rIns="92075" bIns="46038" anchor="ctr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0052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其中           ，于是可以得到式</a:t>
              </a:r>
            </a:p>
          </p:txBody>
        </p:sp>
        <p:graphicFrame>
          <p:nvGraphicFramePr>
            <p:cNvPr id="22540" name="对象 8"/>
            <p:cNvGraphicFramePr>
              <a:graphicFrameLocks/>
            </p:cNvGraphicFramePr>
            <p:nvPr/>
          </p:nvGraphicFramePr>
          <p:xfrm>
            <a:off x="1331913" y="1052513"/>
            <a:ext cx="1035050" cy="595312"/>
          </p:xfrm>
          <a:graphic>
            <a:graphicData uri="http://schemas.openxmlformats.org/presentationml/2006/ole">
              <p:oleObj spid="_x0000_s36866" r:id="rId3" imgW="685800" imgH="393700" progId="Equation.DSMT4">
                <p:embed/>
              </p:oleObj>
            </a:graphicData>
          </a:graphic>
        </p:graphicFrame>
      </p:grpSp>
      <p:sp>
        <p:nvSpPr>
          <p:cNvPr id="22533" name="Rectangle 6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9" name="Rectangle 10"/>
          <p:cNvSpPr/>
          <p:nvPr/>
        </p:nvSpPr>
        <p:spPr>
          <a:xfrm>
            <a:off x="552450" y="2565400"/>
            <a:ext cx="8051800" cy="20574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10000"/>
                </a:solidFill>
                <a:latin typeface="Times New Roman" panose="02020603050405020304" pitchFamily="18" charset="0"/>
              </a:rPr>
              <a:t>       由高等数学知识可知上式是一阶线性常系数非齐次微分方程。当将图</a:t>
            </a:r>
            <a:r>
              <a:rPr lang="en-US" altLang="zh-CN" sz="2800" b="1" dirty="0">
                <a:solidFill>
                  <a:srgbClr val="010000"/>
                </a:solidFill>
                <a:latin typeface="Times New Roman" panose="02020603050405020304" pitchFamily="18" charset="0"/>
              </a:rPr>
              <a:t>4.1.1</a:t>
            </a:r>
            <a:r>
              <a:rPr lang="zh-CN" altLang="en-US" sz="2800" b="1" dirty="0">
                <a:solidFill>
                  <a:srgbClr val="010000"/>
                </a:solidFill>
                <a:latin typeface="Times New Roman" panose="02020603050405020304" pitchFamily="18" charset="0"/>
              </a:rPr>
              <a:t>中电容换成电感，列写一阶</a:t>
            </a:r>
            <a:r>
              <a:rPr lang="en-US" altLang="zh-CN" sz="2800" b="1" dirty="0">
                <a:solidFill>
                  <a:srgbClr val="010000"/>
                </a:solidFill>
                <a:latin typeface="Times New Roman" panose="02020603050405020304" pitchFamily="18" charset="0"/>
              </a:rPr>
              <a:t>RL</a:t>
            </a:r>
            <a:r>
              <a:rPr lang="zh-CN" altLang="en-US" sz="2800" b="1" dirty="0">
                <a:solidFill>
                  <a:srgbClr val="010000"/>
                </a:solidFill>
                <a:latin typeface="Times New Roman" panose="02020603050405020304" pitchFamily="18" charset="0"/>
              </a:rPr>
              <a:t>动态电路的方程时，可以得到与式</a:t>
            </a:r>
            <a:r>
              <a:rPr lang="en-US" altLang="zh-CN" sz="2800" b="1" dirty="0">
                <a:solidFill>
                  <a:srgbClr val="010000"/>
                </a:solidFill>
                <a:latin typeface="Times New Roman" panose="02020603050405020304" pitchFamily="18" charset="0"/>
              </a:rPr>
              <a:t>(4.1.1)</a:t>
            </a:r>
            <a:r>
              <a:rPr lang="zh-CN" altLang="en-US" sz="2800" b="1" dirty="0">
                <a:solidFill>
                  <a:srgbClr val="010000"/>
                </a:solidFill>
                <a:latin typeface="Times New Roman" panose="02020603050405020304" pitchFamily="18" charset="0"/>
              </a:rPr>
              <a:t>类似的微分方程。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700338" y="1666875"/>
            <a:ext cx="5087937" cy="898525"/>
            <a:chOff x="2700338" y="1666875"/>
            <a:chExt cx="5087937" cy="898525"/>
          </a:xfrm>
        </p:grpSpPr>
        <p:graphicFrame>
          <p:nvGraphicFramePr>
            <p:cNvPr id="22537" name="对象 11"/>
            <p:cNvGraphicFramePr>
              <a:graphicFrameLocks/>
            </p:cNvGraphicFramePr>
            <p:nvPr/>
          </p:nvGraphicFramePr>
          <p:xfrm>
            <a:off x="2700338" y="1666875"/>
            <a:ext cx="3394075" cy="898525"/>
          </p:xfrm>
          <a:graphic>
            <a:graphicData uri="http://schemas.openxmlformats.org/presentationml/2006/ole">
              <p:oleObj spid="_x0000_s36865" r:id="rId4" imgW="1473200" imgH="393700" progId="Equation.DSMT4">
                <p:embed/>
              </p:oleObj>
            </a:graphicData>
          </a:graphic>
        </p:graphicFrame>
        <p:sp>
          <p:nvSpPr>
            <p:cNvPr id="22538" name="矩形 12"/>
            <p:cNvSpPr/>
            <p:nvPr/>
          </p:nvSpPr>
          <p:spPr>
            <a:xfrm>
              <a:off x="6372225" y="1844675"/>
              <a:ext cx="1416050" cy="4619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zh-CN" sz="2400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4.1.1</a:t>
              </a:r>
              <a:r>
                <a:rPr lang="zh-CN" altLang="zh-CN" sz="2400" dirty="0">
                  <a:latin typeface="Times New Roman" panose="02020603050405020304" pitchFamily="18" charset="0"/>
                </a:rPr>
                <a:t>）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4" name="矩形 13"/>
          <p:cNvSpPr/>
          <p:nvPr/>
        </p:nvSpPr>
        <p:spPr>
          <a:xfrm>
            <a:off x="552450" y="4602163"/>
            <a:ext cx="8051800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     </a:t>
            </a:r>
            <a:r>
              <a:rPr lang="zh-CN" altLang="zh-CN" sz="2800" b="1" dirty="0">
                <a:latin typeface="Times New Roman" panose="02020603050405020304" pitchFamily="18" charset="0"/>
              </a:rPr>
              <a:t>通常情况下一阶线性电路的</a:t>
            </a:r>
            <a:r>
              <a:rPr lang="en-US" altLang="zh-CN" sz="2800" b="1" dirty="0">
                <a:latin typeface="Times New Roman" panose="02020603050405020304" pitchFamily="18" charset="0"/>
              </a:rPr>
              <a:t>“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一阶</a:t>
            </a:r>
            <a:r>
              <a:rPr lang="en-US" altLang="zh-CN" sz="2800" b="1" dirty="0">
                <a:latin typeface="Times New Roman" panose="02020603050405020304" pitchFamily="18" charset="0"/>
              </a:rPr>
              <a:t>”</a:t>
            </a:r>
            <a:r>
              <a:rPr lang="zh-CN" altLang="zh-CN" sz="2800" b="1" dirty="0">
                <a:latin typeface="Times New Roman" panose="02020603050405020304" pitchFamily="18" charset="0"/>
              </a:rPr>
              <a:t>是指所含动态元件的个数为一个，当线性电路中含有二个或</a:t>
            </a:r>
            <a:r>
              <a:rPr lang="en-US" altLang="zh-CN" sz="2800" b="1" dirty="0">
                <a:latin typeface="Times New Roman" panose="02020603050405020304" pitchFamily="18" charset="0"/>
              </a:rPr>
              <a:t>n</a:t>
            </a:r>
            <a:r>
              <a:rPr lang="zh-CN" altLang="zh-CN" sz="2800" b="1" dirty="0">
                <a:latin typeface="Times New Roman" panose="02020603050405020304" pitchFamily="18" charset="0"/>
              </a:rPr>
              <a:t>个动态元件时，对应的电路称为</a:t>
            </a:r>
            <a:r>
              <a:rPr lang="zh-CN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二阶</a:t>
            </a:r>
            <a:r>
              <a:rPr lang="zh-CN" altLang="zh-CN" sz="2800" b="1" dirty="0">
                <a:latin typeface="Times New Roman" panose="02020603050405020304" pitchFamily="18" charset="0"/>
              </a:rPr>
              <a:t>线性电路和</a:t>
            </a: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n</a:t>
            </a:r>
            <a:r>
              <a:rPr lang="zh-CN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阶</a:t>
            </a:r>
            <a:r>
              <a:rPr lang="zh-CN" altLang="zh-CN" sz="2800" b="1" dirty="0">
                <a:latin typeface="Times New Roman" panose="02020603050405020304" pitchFamily="18" charset="0"/>
              </a:rPr>
              <a:t>线性电路。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Text Box 3"/>
          <p:cNvSpPr txBox="1">
            <a:spLocks noChangeArrowheads="1"/>
          </p:cNvSpPr>
          <p:nvPr/>
        </p:nvSpPr>
        <p:spPr bwMode="auto">
          <a:xfrm>
            <a:off x="457200" y="957263"/>
            <a:ext cx="20447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由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KVL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定律</a:t>
            </a:r>
          </a:p>
        </p:txBody>
      </p:sp>
      <p:graphicFrame>
        <p:nvGraphicFramePr>
          <p:cNvPr id="132100" name="Object 4"/>
          <p:cNvGraphicFramePr>
            <a:graphicFrameLocks/>
          </p:cNvGraphicFramePr>
          <p:nvPr/>
        </p:nvGraphicFramePr>
        <p:xfrm>
          <a:off x="1752600" y="1262063"/>
          <a:ext cx="2122488" cy="654050"/>
        </p:xfrm>
        <a:graphic>
          <a:graphicData uri="http://schemas.openxmlformats.org/presentationml/2006/ole">
            <p:oleObj spid="_x0000_s94221" r:id="rId3" imgW="851040" imgH="127080" progId="Equation.3">
              <p:embed/>
            </p:oleObj>
          </a:graphicData>
        </a:graphic>
      </p:graphicFrame>
      <p:graphicFrame>
        <p:nvGraphicFramePr>
          <p:cNvPr id="77828" name="Object 5"/>
          <p:cNvGraphicFramePr>
            <a:graphicFrameLocks/>
          </p:cNvGraphicFramePr>
          <p:nvPr/>
        </p:nvGraphicFramePr>
        <p:xfrm>
          <a:off x="4514850" y="3367088"/>
          <a:ext cx="112713" cy="214312"/>
        </p:xfrm>
        <a:graphic>
          <a:graphicData uri="http://schemas.openxmlformats.org/presentationml/2006/ole">
            <p:oleObj spid="_x0000_s94220" r:id="rId4" imgW="114151" imgH="215619" progId="Equation.3">
              <p:embed/>
            </p:oleObj>
          </a:graphicData>
        </a:graphic>
      </p:graphicFrame>
      <p:sp>
        <p:nvSpPr>
          <p:cNvPr id="77829" name="Text Box 6"/>
          <p:cNvSpPr txBox="1"/>
          <p:nvPr/>
        </p:nvSpPr>
        <p:spPr>
          <a:xfrm>
            <a:off x="746125" y="1843088"/>
            <a:ext cx="18415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zh-CN" sz="28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493713" y="1922463"/>
            <a:ext cx="4649787" cy="1219200"/>
            <a:chOff x="311" y="1008"/>
            <a:chExt cx="2929" cy="768"/>
          </a:xfrm>
        </p:grpSpPr>
        <p:graphicFrame>
          <p:nvGraphicFramePr>
            <p:cNvPr id="77891" name="Object 8"/>
            <p:cNvGraphicFramePr>
              <a:graphicFrameLocks/>
            </p:cNvGraphicFramePr>
            <p:nvPr/>
          </p:nvGraphicFramePr>
          <p:xfrm>
            <a:off x="311" y="1008"/>
            <a:ext cx="2929" cy="395"/>
          </p:xfrm>
          <a:graphic>
            <a:graphicData uri="http://schemas.openxmlformats.org/presentationml/2006/ole">
              <p:oleObj spid="_x0000_s94219" r:id="rId5" imgW="1968840" imgH="114480" progId="Equation.3">
                <p:embed/>
              </p:oleObj>
            </a:graphicData>
          </a:graphic>
        </p:graphicFrame>
        <p:graphicFrame>
          <p:nvGraphicFramePr>
            <p:cNvPr id="77892" name="Object 9"/>
            <p:cNvGraphicFramePr>
              <a:graphicFrameLocks/>
            </p:cNvGraphicFramePr>
            <p:nvPr/>
          </p:nvGraphicFramePr>
          <p:xfrm>
            <a:off x="1814" y="1347"/>
            <a:ext cx="837" cy="429"/>
          </p:xfrm>
          <a:graphic>
            <a:graphicData uri="http://schemas.openxmlformats.org/presentationml/2006/ole">
              <p:oleObj spid="_x0000_s94218" r:id="rId6" imgW="482760" imgH="127080" progId="Equation.3">
                <p:embed/>
              </p:oleObj>
            </a:graphicData>
          </a:graphic>
        </p:graphicFrame>
      </p:grpSp>
      <p:graphicFrame>
        <p:nvGraphicFramePr>
          <p:cNvPr id="132106" name="Object 10"/>
          <p:cNvGraphicFramePr>
            <a:graphicFrameLocks/>
          </p:cNvGraphicFramePr>
          <p:nvPr/>
        </p:nvGraphicFramePr>
        <p:xfrm>
          <a:off x="566738" y="3068638"/>
          <a:ext cx="3590925" cy="1028700"/>
        </p:xfrm>
        <a:graphic>
          <a:graphicData uri="http://schemas.openxmlformats.org/presentationml/2006/ole">
            <p:oleObj spid="_x0000_s94217" r:id="rId7" imgW="1651320" imgH="343080" progId="Equation.3">
              <p:embed/>
            </p:oleObj>
          </a:graphicData>
        </a:graphic>
      </p:graphicFrame>
      <p:graphicFrame>
        <p:nvGraphicFramePr>
          <p:cNvPr id="132107" name="Object 11"/>
          <p:cNvGraphicFramePr>
            <a:graphicFrameLocks/>
          </p:cNvGraphicFramePr>
          <p:nvPr/>
        </p:nvGraphicFramePr>
        <p:xfrm>
          <a:off x="1295400" y="3725863"/>
          <a:ext cx="1676400" cy="998537"/>
        </p:xfrm>
        <a:graphic>
          <a:graphicData uri="http://schemas.openxmlformats.org/presentationml/2006/ole">
            <p:oleObj spid="_x0000_s94216" r:id="rId8" imgW="698760" imgH="343080" progId="Equation.3">
              <p:embed/>
            </p:oleObj>
          </a:graphicData>
        </a:graphic>
      </p:graphicFrame>
      <p:grpSp>
        <p:nvGrpSpPr>
          <p:cNvPr id="3" name="Group 12"/>
          <p:cNvGrpSpPr/>
          <p:nvPr/>
        </p:nvGrpSpPr>
        <p:grpSpPr>
          <a:xfrm>
            <a:off x="544513" y="4648200"/>
            <a:ext cx="4276725" cy="1589088"/>
            <a:chOff x="343" y="2736"/>
            <a:chExt cx="2694" cy="1001"/>
          </a:xfrm>
        </p:grpSpPr>
        <p:sp>
          <p:nvSpPr>
            <p:cNvPr id="77889" name="Text Box 13"/>
            <p:cNvSpPr txBox="1"/>
            <p:nvPr/>
          </p:nvSpPr>
          <p:spPr>
            <a:xfrm>
              <a:off x="343" y="2736"/>
              <a:ext cx="1252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由公式可知</a:t>
              </a:r>
            </a:p>
          </p:txBody>
        </p:sp>
        <p:sp>
          <p:nvSpPr>
            <p:cNvPr id="77890" name="Rectangle 14" descr="40%"/>
            <p:cNvSpPr/>
            <p:nvPr/>
          </p:nvSpPr>
          <p:spPr>
            <a:xfrm>
              <a:off x="420" y="3082"/>
              <a:ext cx="2617" cy="655"/>
            </a:xfrm>
            <a:prstGeom prst="rect">
              <a:avLst/>
            </a:prstGeom>
            <a:pattFill prst="pct40">
              <a:fgClr>
                <a:srgbClr val="00FF00"/>
              </a:fgClr>
              <a:bgClr>
                <a:srgbClr val="FFFFFF"/>
              </a:bgClr>
            </a:patt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宋体" panose="02010600030101010101" pitchFamily="2" charset="-122"/>
                </a:rPr>
                <a:t>  </a:t>
              </a:r>
              <a:r>
                <a:rPr lang="zh-CN" altLang="en-US" sz="2800" b="1" dirty="0">
                  <a:solidFill>
                    <a:srgbClr val="FF3300"/>
                  </a:solidFill>
                  <a:latin typeface="宋体" panose="02010600030101010101" pitchFamily="2" charset="-122"/>
                </a:rPr>
                <a:t>输出电压近似与输入电</a:t>
              </a:r>
            </a:p>
            <a:p>
              <a:pPr marL="0" lvl="0" indent="0" eaLnBrk="1" hangingPunct="1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FF3300"/>
                  </a:solidFill>
                  <a:latin typeface="宋体" panose="02010600030101010101" pitchFamily="2" charset="-122"/>
                </a:rPr>
                <a:t>压对时间的微分成正比。</a:t>
              </a:r>
            </a:p>
          </p:txBody>
        </p:sp>
      </p:grpSp>
      <p:sp>
        <p:nvSpPr>
          <p:cNvPr id="132111" name="Line 15"/>
          <p:cNvSpPr/>
          <p:nvPr/>
        </p:nvSpPr>
        <p:spPr>
          <a:xfrm>
            <a:off x="6858000" y="4160838"/>
            <a:ext cx="0" cy="160020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</p:sp>
      <p:grpSp>
        <p:nvGrpSpPr>
          <p:cNvPr id="4" name="Group 16"/>
          <p:cNvGrpSpPr/>
          <p:nvPr/>
        </p:nvGrpSpPr>
        <p:grpSpPr>
          <a:xfrm>
            <a:off x="6858000" y="5735638"/>
            <a:ext cx="425450" cy="588962"/>
            <a:chOff x="4384" y="2704"/>
            <a:chExt cx="267" cy="349"/>
          </a:xfrm>
        </p:grpSpPr>
        <p:sp>
          <p:nvSpPr>
            <p:cNvPr id="77887" name="Line 17"/>
            <p:cNvSpPr/>
            <p:nvPr/>
          </p:nvSpPr>
          <p:spPr>
            <a:xfrm>
              <a:off x="4384" y="2724"/>
              <a:ext cx="0" cy="294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88" name="Arc 18"/>
            <p:cNvSpPr/>
            <p:nvPr/>
          </p:nvSpPr>
          <p:spPr>
            <a:xfrm rot="10800000">
              <a:off x="4384" y="2704"/>
              <a:ext cx="267" cy="34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50800" cap="rnd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20"/>
          <p:cNvGrpSpPr/>
          <p:nvPr/>
        </p:nvGrpSpPr>
        <p:grpSpPr>
          <a:xfrm>
            <a:off x="5835650" y="5202238"/>
            <a:ext cx="336550" cy="609600"/>
            <a:chOff x="3664" y="2346"/>
            <a:chExt cx="212" cy="384"/>
          </a:xfrm>
        </p:grpSpPr>
        <p:sp>
          <p:nvSpPr>
            <p:cNvPr id="77885" name="Arc 21"/>
            <p:cNvSpPr/>
            <p:nvPr/>
          </p:nvSpPr>
          <p:spPr>
            <a:xfrm>
              <a:off x="3664" y="2346"/>
              <a:ext cx="212" cy="3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50800" cap="rnd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86" name="Line 22"/>
            <p:cNvSpPr/>
            <p:nvPr/>
          </p:nvSpPr>
          <p:spPr>
            <a:xfrm>
              <a:off x="3664" y="2394"/>
              <a:ext cx="0" cy="336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" name="Group 23"/>
          <p:cNvGrpSpPr/>
          <p:nvPr/>
        </p:nvGrpSpPr>
        <p:grpSpPr>
          <a:xfrm>
            <a:off x="5410200" y="4541838"/>
            <a:ext cx="3048000" cy="1722437"/>
            <a:chOff x="3408" y="2832"/>
            <a:chExt cx="1920" cy="1085"/>
          </a:xfrm>
        </p:grpSpPr>
        <p:grpSp>
          <p:nvGrpSpPr>
            <p:cNvPr id="77879" name="Group 24"/>
            <p:cNvGrpSpPr/>
            <p:nvPr/>
          </p:nvGrpSpPr>
          <p:grpSpPr>
            <a:xfrm>
              <a:off x="3682" y="2832"/>
              <a:ext cx="1646" cy="1085"/>
              <a:chOff x="3682" y="2976"/>
              <a:chExt cx="1646" cy="1085"/>
            </a:xfrm>
          </p:grpSpPr>
          <p:sp>
            <p:nvSpPr>
              <p:cNvPr id="77881" name="Line 25"/>
              <p:cNvSpPr/>
              <p:nvPr/>
            </p:nvSpPr>
            <p:spPr>
              <a:xfrm flipV="1">
                <a:off x="3682" y="3120"/>
                <a:ext cx="1" cy="941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7882" name="Line 26"/>
              <p:cNvSpPr/>
              <p:nvPr/>
            </p:nvSpPr>
            <p:spPr>
              <a:xfrm>
                <a:off x="3683" y="3745"/>
                <a:ext cx="1449" cy="0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7883" name="Rectangle 27"/>
              <p:cNvSpPr/>
              <p:nvPr/>
            </p:nvSpPr>
            <p:spPr>
              <a:xfrm>
                <a:off x="5016" y="3680"/>
                <a:ext cx="312" cy="32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90488" tIns="44450" rIns="90488" bIns="4445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762000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t</a:t>
                </a:r>
              </a:p>
            </p:txBody>
          </p:sp>
          <p:graphicFrame>
            <p:nvGraphicFramePr>
              <p:cNvPr id="77884" name="Object 28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3738" y="2976"/>
              <a:ext cx="294" cy="372"/>
            </p:xfrm>
            <a:graphic>
              <a:graphicData uri="http://schemas.openxmlformats.org/presentationml/2006/ole">
                <p:oleObj spid="_x0000_s94215" r:id="rId9" imgW="63360" imgH="114480" progId="Equation.3">
                  <p:embed/>
                </p:oleObj>
              </a:graphicData>
            </a:graphic>
          </p:graphicFrame>
        </p:grpSp>
        <p:sp>
          <p:nvSpPr>
            <p:cNvPr id="77880" name="Text Box 29"/>
            <p:cNvSpPr txBox="1"/>
            <p:nvPr/>
          </p:nvSpPr>
          <p:spPr>
            <a:xfrm>
              <a:off x="3408" y="3456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77838" name="Group 30"/>
          <p:cNvGrpSpPr/>
          <p:nvPr/>
        </p:nvGrpSpPr>
        <p:grpSpPr>
          <a:xfrm>
            <a:off x="5562600" y="427038"/>
            <a:ext cx="2971800" cy="2492375"/>
            <a:chOff x="3504" y="269"/>
            <a:chExt cx="1872" cy="1570"/>
          </a:xfrm>
        </p:grpSpPr>
        <p:graphicFrame>
          <p:nvGraphicFramePr>
            <p:cNvPr id="77853" name="Object 31"/>
            <p:cNvGraphicFramePr>
              <a:graphicFrameLocks/>
            </p:cNvGraphicFramePr>
            <p:nvPr/>
          </p:nvGraphicFramePr>
          <p:xfrm>
            <a:off x="3934" y="1526"/>
            <a:ext cx="1193" cy="313"/>
          </p:xfrm>
          <a:graphic>
            <a:graphicData uri="http://schemas.openxmlformats.org/presentationml/2006/ole">
              <p:oleObj spid="_x0000_s94214" r:id="rId10" imgW="978120" imgH="127080" progId="Equation.3">
                <p:embed/>
              </p:oleObj>
            </a:graphicData>
          </a:graphic>
        </p:graphicFrame>
        <p:sp>
          <p:nvSpPr>
            <p:cNvPr id="77854" name="Rectangle 32"/>
            <p:cNvSpPr/>
            <p:nvPr/>
          </p:nvSpPr>
          <p:spPr>
            <a:xfrm>
              <a:off x="4174" y="317"/>
              <a:ext cx="244" cy="28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77855" name="Line 33"/>
            <p:cNvSpPr/>
            <p:nvPr/>
          </p:nvSpPr>
          <p:spPr>
            <a:xfrm flipH="1">
              <a:off x="4129" y="510"/>
              <a:ext cx="0" cy="241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56" name="Line 34"/>
            <p:cNvSpPr/>
            <p:nvPr/>
          </p:nvSpPr>
          <p:spPr>
            <a:xfrm>
              <a:off x="4218" y="630"/>
              <a:ext cx="1023" cy="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57" name="Line 35"/>
            <p:cNvSpPr/>
            <p:nvPr/>
          </p:nvSpPr>
          <p:spPr>
            <a:xfrm flipV="1">
              <a:off x="3662" y="630"/>
              <a:ext cx="467" cy="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58" name="Line 36"/>
            <p:cNvSpPr/>
            <p:nvPr/>
          </p:nvSpPr>
          <p:spPr>
            <a:xfrm flipV="1">
              <a:off x="4706" y="1200"/>
              <a:ext cx="0" cy="28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59" name="Rectangle 37"/>
            <p:cNvSpPr/>
            <p:nvPr/>
          </p:nvSpPr>
          <p:spPr>
            <a:xfrm>
              <a:off x="4651" y="924"/>
              <a:ext cx="106" cy="279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7860" name="Line 38"/>
            <p:cNvSpPr/>
            <p:nvPr/>
          </p:nvSpPr>
          <p:spPr>
            <a:xfrm flipH="1" flipV="1">
              <a:off x="3648" y="1488"/>
              <a:ext cx="1584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61" name="Rectangle 39"/>
            <p:cNvSpPr/>
            <p:nvPr/>
          </p:nvSpPr>
          <p:spPr>
            <a:xfrm>
              <a:off x="4413" y="895"/>
              <a:ext cx="339" cy="289"/>
            </a:xfrm>
            <a:prstGeom prst="rect">
              <a:avLst/>
            </a:prstGeom>
            <a:noFill/>
            <a:ln w="381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graphicFrame>
          <p:nvGraphicFramePr>
            <p:cNvPr id="77862" name="Object 4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504" y="882"/>
            <a:ext cx="248" cy="339"/>
          </p:xfrm>
          <a:graphic>
            <a:graphicData uri="http://schemas.openxmlformats.org/presentationml/2006/ole">
              <p:oleObj spid="_x0000_s94213" r:id="rId11" imgW="63360" imgH="114480" progId="Equation.3">
                <p:embed/>
              </p:oleObj>
            </a:graphicData>
          </a:graphic>
        </p:graphicFrame>
        <p:sp>
          <p:nvSpPr>
            <p:cNvPr id="77863" name="Line 41"/>
            <p:cNvSpPr/>
            <p:nvPr/>
          </p:nvSpPr>
          <p:spPr>
            <a:xfrm flipH="1">
              <a:off x="4218" y="510"/>
              <a:ext cx="0" cy="241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77864" name="Object 4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093" y="874"/>
            <a:ext cx="283" cy="347"/>
          </p:xfrm>
          <a:graphic>
            <a:graphicData uri="http://schemas.openxmlformats.org/presentationml/2006/ole">
              <p:oleObj spid="_x0000_s94212" r:id="rId12" imgW="63360" imgH="114480" progId="Equation.3">
                <p:embed/>
              </p:oleObj>
            </a:graphicData>
          </a:graphic>
        </p:graphicFrame>
        <p:sp>
          <p:nvSpPr>
            <p:cNvPr id="77865" name="Oval 43"/>
            <p:cNvSpPr/>
            <p:nvPr/>
          </p:nvSpPr>
          <p:spPr>
            <a:xfrm>
              <a:off x="3593" y="1465"/>
              <a:ext cx="47" cy="47"/>
            </a:xfrm>
            <a:prstGeom prst="ellipse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7866" name="Oval 44"/>
            <p:cNvSpPr/>
            <p:nvPr/>
          </p:nvSpPr>
          <p:spPr>
            <a:xfrm>
              <a:off x="3617" y="607"/>
              <a:ext cx="47" cy="47"/>
            </a:xfrm>
            <a:prstGeom prst="ellipse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7867" name="Oval 45"/>
            <p:cNvSpPr/>
            <p:nvPr/>
          </p:nvSpPr>
          <p:spPr>
            <a:xfrm>
              <a:off x="5239" y="1466"/>
              <a:ext cx="47" cy="47"/>
            </a:xfrm>
            <a:prstGeom prst="ellipse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7868" name="Oval 46"/>
            <p:cNvSpPr/>
            <p:nvPr/>
          </p:nvSpPr>
          <p:spPr>
            <a:xfrm>
              <a:off x="5219" y="596"/>
              <a:ext cx="47" cy="47"/>
            </a:xfrm>
            <a:prstGeom prst="ellipse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7869" name="Text Box 47"/>
            <p:cNvSpPr txBox="1"/>
            <p:nvPr/>
          </p:nvSpPr>
          <p:spPr>
            <a:xfrm>
              <a:off x="3523" y="586"/>
              <a:ext cx="24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7870" name="Text Box 48"/>
            <p:cNvSpPr txBox="1"/>
            <p:nvPr/>
          </p:nvSpPr>
          <p:spPr>
            <a:xfrm>
              <a:off x="3538" y="1139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77871" name="Text Box 49"/>
            <p:cNvSpPr txBox="1"/>
            <p:nvPr/>
          </p:nvSpPr>
          <p:spPr>
            <a:xfrm>
              <a:off x="5130" y="586"/>
              <a:ext cx="24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7872" name="Text Box 50"/>
            <p:cNvSpPr txBox="1"/>
            <p:nvPr/>
          </p:nvSpPr>
          <p:spPr>
            <a:xfrm>
              <a:off x="5145" y="1139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77873" name="Line 51"/>
            <p:cNvSpPr/>
            <p:nvPr/>
          </p:nvSpPr>
          <p:spPr>
            <a:xfrm>
              <a:off x="3662" y="541"/>
              <a:ext cx="361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77874" name="Object 5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746" y="269"/>
            <a:ext cx="141" cy="279"/>
          </p:xfrm>
          <a:graphic>
            <a:graphicData uri="http://schemas.openxmlformats.org/presentationml/2006/ole">
              <p:oleObj spid="_x0000_s94211" r:id="rId13" imgW="0" imgH="76320" progId="Equation.3">
                <p:embed/>
              </p:oleObj>
            </a:graphicData>
          </a:graphic>
        </p:graphicFrame>
        <p:graphicFrame>
          <p:nvGraphicFramePr>
            <p:cNvPr id="77875" name="Object 5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063" y="653"/>
            <a:ext cx="283" cy="362"/>
          </p:xfrm>
          <a:graphic>
            <a:graphicData uri="http://schemas.openxmlformats.org/presentationml/2006/ole">
              <p:oleObj spid="_x0000_s94210" r:id="rId14" imgW="88920" imgH="127080" progId="Equation.3">
                <p:embed/>
              </p:oleObj>
            </a:graphicData>
          </a:graphic>
        </p:graphicFrame>
        <p:sp>
          <p:nvSpPr>
            <p:cNvPr id="77876" name="Text Box 54"/>
            <p:cNvSpPr txBox="1"/>
            <p:nvPr/>
          </p:nvSpPr>
          <p:spPr>
            <a:xfrm>
              <a:off x="3842" y="653"/>
              <a:ext cx="24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7877" name="Text Box 55"/>
            <p:cNvSpPr txBox="1"/>
            <p:nvPr/>
          </p:nvSpPr>
          <p:spPr>
            <a:xfrm>
              <a:off x="4305" y="557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77878" name="Line 56"/>
            <p:cNvSpPr/>
            <p:nvPr/>
          </p:nvSpPr>
          <p:spPr>
            <a:xfrm flipV="1">
              <a:off x="4704" y="627"/>
              <a:ext cx="0" cy="301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" name="Group 57"/>
          <p:cNvGrpSpPr/>
          <p:nvPr/>
        </p:nvGrpSpPr>
        <p:grpSpPr>
          <a:xfrm>
            <a:off x="5364163" y="2781300"/>
            <a:ext cx="2935287" cy="1897063"/>
            <a:chOff x="3393" y="1757"/>
            <a:chExt cx="1849" cy="1195"/>
          </a:xfrm>
        </p:grpSpPr>
        <p:graphicFrame>
          <p:nvGraphicFramePr>
            <p:cNvPr id="77842" name="Object 5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671" y="1757"/>
            <a:ext cx="342" cy="388"/>
          </p:xfrm>
          <a:graphic>
            <a:graphicData uri="http://schemas.openxmlformats.org/presentationml/2006/ole">
              <p:oleObj spid="_x0000_s94209" r:id="rId15" imgW="63360" imgH="114480" progId="Equation.3">
                <p:embed/>
              </p:oleObj>
            </a:graphicData>
          </a:graphic>
        </p:graphicFrame>
        <p:sp>
          <p:nvSpPr>
            <p:cNvPr id="77843" name="Rectangle 59"/>
            <p:cNvSpPr/>
            <p:nvPr/>
          </p:nvSpPr>
          <p:spPr>
            <a:xfrm>
              <a:off x="4930" y="2624"/>
              <a:ext cx="312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7844" name="Rectangle 60"/>
            <p:cNvSpPr/>
            <p:nvPr/>
          </p:nvSpPr>
          <p:spPr>
            <a:xfrm>
              <a:off x="4294" y="2616"/>
              <a:ext cx="661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1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77845" name="Line 61"/>
            <p:cNvSpPr/>
            <p:nvPr/>
          </p:nvSpPr>
          <p:spPr>
            <a:xfrm flipV="1">
              <a:off x="4331" y="2314"/>
              <a:ext cx="0" cy="388"/>
            </a:xfrm>
            <a:prstGeom prst="line">
              <a:avLst/>
            </a:prstGeom>
            <a:ln w="508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46" name="Line 62"/>
            <p:cNvSpPr/>
            <p:nvPr/>
          </p:nvSpPr>
          <p:spPr>
            <a:xfrm flipV="1">
              <a:off x="3653" y="1979"/>
              <a:ext cx="0" cy="896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7847" name="Line 63"/>
            <p:cNvSpPr/>
            <p:nvPr/>
          </p:nvSpPr>
          <p:spPr>
            <a:xfrm flipH="1">
              <a:off x="3644" y="2326"/>
              <a:ext cx="702" cy="0"/>
            </a:xfrm>
            <a:prstGeom prst="line">
              <a:avLst/>
            </a:prstGeom>
            <a:ln w="508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48" name="Rectangle 64"/>
            <p:cNvSpPr/>
            <p:nvPr/>
          </p:nvSpPr>
          <p:spPr>
            <a:xfrm>
              <a:off x="3396" y="2141"/>
              <a:ext cx="269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77849" name="Line 65"/>
            <p:cNvSpPr/>
            <p:nvPr/>
          </p:nvSpPr>
          <p:spPr>
            <a:xfrm>
              <a:off x="3665" y="2685"/>
              <a:ext cx="1375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7850" name="Line 66"/>
            <p:cNvSpPr/>
            <p:nvPr/>
          </p:nvSpPr>
          <p:spPr>
            <a:xfrm>
              <a:off x="3671" y="2803"/>
              <a:ext cx="639" cy="0"/>
            </a:xfrm>
            <a:prstGeom prst="line">
              <a:avLst/>
            </a:prstGeom>
            <a:ln w="28575" cap="flat" cmpd="sng">
              <a:solidFill>
                <a:srgbClr val="000018"/>
              </a:solidFill>
              <a:prstDash val="solid"/>
              <a:headEnd type="arrow" w="med" len="med"/>
              <a:tailEnd type="arrow" w="med" len="med"/>
            </a:ln>
          </p:spPr>
        </p:sp>
        <p:sp>
          <p:nvSpPr>
            <p:cNvPr id="77851" name="Text Box 67"/>
            <p:cNvSpPr txBox="1"/>
            <p:nvPr/>
          </p:nvSpPr>
          <p:spPr>
            <a:xfrm>
              <a:off x="3864" y="2301"/>
              <a:ext cx="408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p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7852" name="Text Box 68"/>
            <p:cNvSpPr txBox="1"/>
            <p:nvPr/>
          </p:nvSpPr>
          <p:spPr>
            <a:xfrm>
              <a:off x="3393" y="2525"/>
              <a:ext cx="25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7" name="日期占位符 6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00D098B-8BF0-4F42-A27B-EBF7394FC72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9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60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8700" y="2754313"/>
            <a:ext cx="1816100" cy="1028700"/>
            <a:chOff x="3848" y="1735"/>
            <a:chExt cx="1144" cy="648"/>
          </a:xfrm>
        </p:grpSpPr>
        <p:sp>
          <p:nvSpPr>
            <p:cNvPr id="78972" name="Line 3"/>
            <p:cNvSpPr/>
            <p:nvPr/>
          </p:nvSpPr>
          <p:spPr>
            <a:xfrm flipV="1">
              <a:off x="4492" y="1735"/>
              <a:ext cx="0" cy="365"/>
            </a:xfrm>
            <a:prstGeom prst="line">
              <a:avLst/>
            </a:prstGeom>
            <a:ln w="50800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73" name="Line 4"/>
            <p:cNvSpPr/>
            <p:nvPr/>
          </p:nvSpPr>
          <p:spPr>
            <a:xfrm>
              <a:off x="4825" y="2064"/>
              <a:ext cx="0" cy="305"/>
            </a:xfrm>
            <a:prstGeom prst="line">
              <a:avLst/>
            </a:prstGeom>
            <a:ln w="50800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78974" name="Group 5"/>
            <p:cNvGrpSpPr/>
            <p:nvPr/>
          </p:nvGrpSpPr>
          <p:grpSpPr>
            <a:xfrm>
              <a:off x="4156" y="2064"/>
              <a:ext cx="173" cy="319"/>
              <a:chOff x="3726" y="1885"/>
              <a:chExt cx="173" cy="319"/>
            </a:xfrm>
          </p:grpSpPr>
          <p:sp>
            <p:nvSpPr>
              <p:cNvPr id="78979" name="Line 6"/>
              <p:cNvSpPr/>
              <p:nvPr/>
            </p:nvSpPr>
            <p:spPr>
              <a:xfrm>
                <a:off x="3727" y="1899"/>
                <a:ext cx="0" cy="305"/>
              </a:xfrm>
              <a:prstGeom prst="line">
                <a:avLst/>
              </a:prstGeom>
              <a:ln w="50800" cap="flat" cmpd="sng">
                <a:solidFill>
                  <a:srgbClr val="FF00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8980" name="Arc 7"/>
              <p:cNvSpPr/>
              <p:nvPr/>
            </p:nvSpPr>
            <p:spPr>
              <a:xfrm>
                <a:off x="3726" y="1885"/>
                <a:ext cx="173" cy="273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1600" h="21600" fill="none">
                    <a:moveTo>
                      <a:pt x="0" y="21600"/>
                    </a:moveTo>
                    <a:cubicBezTo>
                      <a:pt x="0" y="9701"/>
                      <a:pt x="9622" y="43"/>
                      <a:pt x="21521" y="0"/>
                    </a:cubicBezTo>
                  </a:path>
                  <a:path w="21600" h="21600" stroke="0">
                    <a:moveTo>
                      <a:pt x="0" y="21600"/>
                    </a:moveTo>
                    <a:cubicBezTo>
                      <a:pt x="0" y="9701"/>
                      <a:pt x="9622" y="43"/>
                      <a:pt x="21521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50800" cap="rnd" cmpd="sng">
                <a:solidFill>
                  <a:srgbClr val="FF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8975" name="Arc 8"/>
            <p:cNvSpPr/>
            <p:nvPr/>
          </p:nvSpPr>
          <p:spPr>
            <a:xfrm>
              <a:off x="4825" y="2079"/>
              <a:ext cx="167" cy="273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0" y="21600"/>
                  </a:moveTo>
                  <a:cubicBezTo>
                    <a:pt x="0" y="9701"/>
                    <a:pt x="9622" y="43"/>
                    <a:pt x="21521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701"/>
                    <a:pt x="9622" y="43"/>
                    <a:pt x="21521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76" name="Line 9"/>
            <p:cNvSpPr/>
            <p:nvPr/>
          </p:nvSpPr>
          <p:spPr>
            <a:xfrm flipV="1">
              <a:off x="3848" y="1737"/>
              <a:ext cx="0" cy="363"/>
            </a:xfrm>
            <a:prstGeom prst="line">
              <a:avLst/>
            </a:prstGeom>
            <a:ln w="50800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77" name="Arc 10"/>
            <p:cNvSpPr/>
            <p:nvPr/>
          </p:nvSpPr>
          <p:spPr>
            <a:xfrm flipV="1">
              <a:off x="3854" y="1780"/>
              <a:ext cx="173" cy="274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0" y="21600"/>
                  </a:moveTo>
                  <a:cubicBezTo>
                    <a:pt x="0" y="9701"/>
                    <a:pt x="9622" y="43"/>
                    <a:pt x="21521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701"/>
                    <a:pt x="9622" y="43"/>
                    <a:pt x="21521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78" name="Arc 11"/>
            <p:cNvSpPr/>
            <p:nvPr/>
          </p:nvSpPr>
          <p:spPr>
            <a:xfrm flipV="1">
              <a:off x="4487" y="1788"/>
              <a:ext cx="174" cy="274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0" y="21600"/>
                  </a:moveTo>
                  <a:cubicBezTo>
                    <a:pt x="0" y="9701"/>
                    <a:pt x="9622" y="43"/>
                    <a:pt x="21521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701"/>
                    <a:pt x="9622" y="43"/>
                    <a:pt x="21521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4976813" y="3952875"/>
            <a:ext cx="3244850" cy="1131888"/>
            <a:chOff x="3135" y="2503"/>
            <a:chExt cx="2044" cy="713"/>
          </a:xfrm>
        </p:grpSpPr>
        <p:sp>
          <p:nvSpPr>
            <p:cNvPr id="78960" name="Line 13"/>
            <p:cNvSpPr/>
            <p:nvPr/>
          </p:nvSpPr>
          <p:spPr>
            <a:xfrm>
              <a:off x="4849" y="2875"/>
              <a:ext cx="0" cy="323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61" name="Line 14"/>
            <p:cNvSpPr/>
            <p:nvPr/>
          </p:nvSpPr>
          <p:spPr>
            <a:xfrm flipV="1">
              <a:off x="3154" y="2522"/>
              <a:ext cx="0" cy="337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62" name="Arc 15"/>
            <p:cNvSpPr/>
            <p:nvPr/>
          </p:nvSpPr>
          <p:spPr>
            <a:xfrm rot="-355863" flipV="1">
              <a:off x="3477" y="2897"/>
              <a:ext cx="377" cy="293"/>
            </a:xfrm>
            <a:custGeom>
              <a:avLst/>
              <a:gdLst>
                <a:gd name="txL" fmla="*/ 0 w 23531"/>
                <a:gd name="txT" fmla="*/ 0 h 21600"/>
                <a:gd name="txR" fmla="*/ 23531 w 23531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3531" h="21600" fill="none">
                  <a:moveTo>
                    <a:pt x="23531" y="21513"/>
                  </a:moveTo>
                  <a:cubicBezTo>
                    <a:pt x="22888" y="21571"/>
                    <a:pt x="22244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23531" h="21600" stroke="0">
                  <a:moveTo>
                    <a:pt x="23531" y="21513"/>
                  </a:moveTo>
                  <a:cubicBezTo>
                    <a:pt x="22888" y="21571"/>
                    <a:pt x="22244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3531" y="21513"/>
                  </a:lnTo>
                  <a:close/>
                </a:path>
              </a:pathLst>
            </a:custGeom>
            <a:noFill/>
            <a:ln w="50800" cap="rnd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63" name="Line 16"/>
            <p:cNvSpPr/>
            <p:nvPr/>
          </p:nvSpPr>
          <p:spPr>
            <a:xfrm>
              <a:off x="3493" y="2893"/>
              <a:ext cx="0" cy="323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64" name="Line 17"/>
            <p:cNvSpPr/>
            <p:nvPr/>
          </p:nvSpPr>
          <p:spPr>
            <a:xfrm flipV="1">
              <a:off x="3832" y="2503"/>
              <a:ext cx="0" cy="390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65" name="Line 18"/>
            <p:cNvSpPr/>
            <p:nvPr/>
          </p:nvSpPr>
          <p:spPr>
            <a:xfrm flipV="1">
              <a:off x="4510" y="2503"/>
              <a:ext cx="0" cy="390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66" name="Arc 19"/>
            <p:cNvSpPr/>
            <p:nvPr/>
          </p:nvSpPr>
          <p:spPr>
            <a:xfrm rot="355863">
              <a:off x="4492" y="2548"/>
              <a:ext cx="382" cy="292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50800" cap="rnd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67" name="Arc 20"/>
            <p:cNvSpPr/>
            <p:nvPr/>
          </p:nvSpPr>
          <p:spPr>
            <a:xfrm rot="355863">
              <a:off x="3814" y="2552"/>
              <a:ext cx="368" cy="292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50800" cap="rnd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68" name="Arc 21"/>
            <p:cNvSpPr/>
            <p:nvPr/>
          </p:nvSpPr>
          <p:spPr>
            <a:xfrm rot="355863">
              <a:off x="3135" y="2562"/>
              <a:ext cx="379" cy="293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50800" cap="rnd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69" name="Arc 22"/>
            <p:cNvSpPr/>
            <p:nvPr/>
          </p:nvSpPr>
          <p:spPr>
            <a:xfrm rot="-355863" flipV="1">
              <a:off x="4175" y="2888"/>
              <a:ext cx="346" cy="292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50800" cap="rnd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70" name="Arc 23"/>
            <p:cNvSpPr/>
            <p:nvPr/>
          </p:nvSpPr>
          <p:spPr>
            <a:xfrm rot="-355863" flipV="1">
              <a:off x="4833" y="2871"/>
              <a:ext cx="346" cy="293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50800" cap="rnd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71" name="Line 24"/>
            <p:cNvSpPr/>
            <p:nvPr/>
          </p:nvSpPr>
          <p:spPr>
            <a:xfrm>
              <a:off x="4171" y="2884"/>
              <a:ext cx="5" cy="332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8852" name="Rectangle 25" descr="40%"/>
          <p:cNvSpPr/>
          <p:nvPr/>
        </p:nvSpPr>
        <p:spPr>
          <a:xfrm>
            <a:off x="685800" y="950913"/>
            <a:ext cx="3657600" cy="533400"/>
          </a:xfrm>
          <a:prstGeom prst="rect">
            <a:avLst/>
          </a:prstGeom>
          <a:pattFill prst="pct40">
            <a:fgClr>
              <a:srgbClr val="FFCCCC"/>
            </a:fgClr>
            <a:bgClr>
              <a:srgbClr val="FFFFFF"/>
            </a:bgClr>
          </a:pattFill>
          <a:ln w="38100" cap="flat" cmpd="sng">
            <a:solidFill>
              <a:srgbClr val="0058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不同</a:t>
            </a: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τ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时的</a:t>
            </a:r>
            <a:r>
              <a:rPr lang="en-US" altLang="zh-CN" sz="2800" b="1" i="1" dirty="0">
                <a:solidFill>
                  <a:srgbClr val="FF33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波形</a:t>
            </a:r>
          </a:p>
        </p:txBody>
      </p:sp>
      <p:sp>
        <p:nvSpPr>
          <p:cNvPr id="133146" name="Rectangle 26"/>
          <p:cNvSpPr>
            <a:spLocks noChangeArrowheads="1"/>
          </p:cNvSpPr>
          <p:nvPr/>
        </p:nvSpPr>
        <p:spPr bwMode="auto">
          <a:xfrm>
            <a:off x="3759200" y="2825750"/>
            <a:ext cx="1317625" cy="458788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τ=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05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 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47" name="Rectangle 27"/>
          <p:cNvSpPr>
            <a:spLocks noChangeArrowheads="1"/>
          </p:cNvSpPr>
          <p:nvPr/>
        </p:nvSpPr>
        <p:spPr bwMode="auto">
          <a:xfrm>
            <a:off x="3995738" y="5418138"/>
            <a:ext cx="1023938" cy="458788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τ=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</a:t>
            </a:r>
            <a:r>
              <a:rPr kumimoji="1" lang="en-US" altLang="zh-CN" sz="24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48" name="Rectangle 28"/>
          <p:cNvSpPr>
            <a:spLocks noChangeArrowheads="1"/>
          </p:cNvSpPr>
          <p:nvPr/>
        </p:nvSpPr>
        <p:spPr bwMode="auto">
          <a:xfrm>
            <a:off x="3924300" y="4076700"/>
            <a:ext cx="1106488" cy="458788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τ=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0.2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 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49" name="Text Box 29" descr="40%"/>
          <p:cNvSpPr txBox="1">
            <a:spLocks noChangeArrowheads="1"/>
          </p:cNvSpPr>
          <p:nvPr/>
        </p:nvSpPr>
        <p:spPr bwMode="auto">
          <a:xfrm>
            <a:off x="685800" y="1628775"/>
            <a:ext cx="3648075" cy="1600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 eaLnBrk="0" hangingPunct="0">
              <a:lnSpc>
                <a:spcPct val="11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应用</a:t>
            </a: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</a:t>
            </a:r>
          </a:p>
          <a:p>
            <a:pPr marR="0" algn="just" defTabSz="914400" eaLnBrk="0" hangingPunct="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用于波形变换</a:t>
            </a: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作为触发信号。</a:t>
            </a:r>
          </a:p>
        </p:txBody>
      </p:sp>
      <p:grpSp>
        <p:nvGrpSpPr>
          <p:cNvPr id="5" name="Group 30"/>
          <p:cNvGrpSpPr/>
          <p:nvPr/>
        </p:nvGrpSpPr>
        <p:grpSpPr>
          <a:xfrm>
            <a:off x="5016500" y="1709738"/>
            <a:ext cx="520700" cy="490537"/>
            <a:chOff x="3042" y="3384"/>
            <a:chExt cx="378" cy="380"/>
          </a:xfrm>
        </p:grpSpPr>
        <p:sp>
          <p:nvSpPr>
            <p:cNvPr id="78958" name="Arc 31"/>
            <p:cNvSpPr/>
            <p:nvPr/>
          </p:nvSpPr>
          <p:spPr>
            <a:xfrm>
              <a:off x="3042" y="3397"/>
              <a:ext cx="164" cy="367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59" name="Line 32"/>
            <p:cNvSpPr/>
            <p:nvPr/>
          </p:nvSpPr>
          <p:spPr>
            <a:xfrm>
              <a:off x="3204" y="3384"/>
              <a:ext cx="216" cy="0"/>
            </a:xfrm>
            <a:prstGeom prst="line">
              <a:avLst/>
            </a:prstGeom>
            <a:ln w="571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" name="Group 33"/>
          <p:cNvGrpSpPr/>
          <p:nvPr/>
        </p:nvGrpSpPr>
        <p:grpSpPr>
          <a:xfrm>
            <a:off x="6096000" y="1695450"/>
            <a:ext cx="515938" cy="490538"/>
            <a:chOff x="3042" y="3384"/>
            <a:chExt cx="378" cy="380"/>
          </a:xfrm>
        </p:grpSpPr>
        <p:sp>
          <p:nvSpPr>
            <p:cNvPr id="78956" name="Arc 34"/>
            <p:cNvSpPr/>
            <p:nvPr/>
          </p:nvSpPr>
          <p:spPr>
            <a:xfrm>
              <a:off x="3042" y="3397"/>
              <a:ext cx="164" cy="367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57" name="Line 35"/>
            <p:cNvSpPr/>
            <p:nvPr/>
          </p:nvSpPr>
          <p:spPr>
            <a:xfrm>
              <a:off x="3204" y="3384"/>
              <a:ext cx="216" cy="0"/>
            </a:xfrm>
            <a:prstGeom prst="line">
              <a:avLst/>
            </a:prstGeom>
            <a:ln w="571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" name="Group 36"/>
          <p:cNvGrpSpPr/>
          <p:nvPr/>
        </p:nvGrpSpPr>
        <p:grpSpPr>
          <a:xfrm>
            <a:off x="6621463" y="1695450"/>
            <a:ext cx="520700" cy="514350"/>
            <a:chOff x="4171" y="1060"/>
            <a:chExt cx="328" cy="301"/>
          </a:xfrm>
        </p:grpSpPr>
        <p:sp>
          <p:nvSpPr>
            <p:cNvPr id="78954" name="Arc 37"/>
            <p:cNvSpPr/>
            <p:nvPr/>
          </p:nvSpPr>
          <p:spPr>
            <a:xfrm flipV="1">
              <a:off x="4171" y="1060"/>
              <a:ext cx="142" cy="29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55" name="Line 38"/>
            <p:cNvSpPr/>
            <p:nvPr/>
          </p:nvSpPr>
          <p:spPr>
            <a:xfrm flipV="1">
              <a:off x="4312" y="1361"/>
              <a:ext cx="187" cy="0"/>
            </a:xfrm>
            <a:prstGeom prst="line">
              <a:avLst/>
            </a:prstGeom>
            <a:ln w="571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8" name="Group 39"/>
          <p:cNvGrpSpPr/>
          <p:nvPr/>
        </p:nvGrpSpPr>
        <p:grpSpPr>
          <a:xfrm>
            <a:off x="7154863" y="1695450"/>
            <a:ext cx="520700" cy="490538"/>
            <a:chOff x="3042" y="3384"/>
            <a:chExt cx="378" cy="380"/>
          </a:xfrm>
        </p:grpSpPr>
        <p:sp>
          <p:nvSpPr>
            <p:cNvPr id="78952" name="Arc 40"/>
            <p:cNvSpPr/>
            <p:nvPr/>
          </p:nvSpPr>
          <p:spPr>
            <a:xfrm>
              <a:off x="3042" y="3397"/>
              <a:ext cx="164" cy="367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53" name="Line 41"/>
            <p:cNvSpPr/>
            <p:nvPr/>
          </p:nvSpPr>
          <p:spPr>
            <a:xfrm>
              <a:off x="3204" y="3384"/>
              <a:ext cx="216" cy="0"/>
            </a:xfrm>
            <a:prstGeom prst="line">
              <a:avLst/>
            </a:prstGeom>
            <a:ln w="571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" name="Group 42"/>
          <p:cNvGrpSpPr/>
          <p:nvPr/>
        </p:nvGrpSpPr>
        <p:grpSpPr>
          <a:xfrm>
            <a:off x="7683500" y="1695450"/>
            <a:ext cx="533400" cy="514350"/>
            <a:chOff x="4840" y="1068"/>
            <a:chExt cx="336" cy="301"/>
          </a:xfrm>
        </p:grpSpPr>
        <p:sp>
          <p:nvSpPr>
            <p:cNvPr id="78950" name="Arc 43"/>
            <p:cNvSpPr/>
            <p:nvPr/>
          </p:nvSpPr>
          <p:spPr>
            <a:xfrm flipV="1">
              <a:off x="4840" y="1068"/>
              <a:ext cx="142" cy="29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51" name="Line 44"/>
            <p:cNvSpPr/>
            <p:nvPr/>
          </p:nvSpPr>
          <p:spPr>
            <a:xfrm flipV="1">
              <a:off x="4989" y="1369"/>
              <a:ext cx="187" cy="0"/>
            </a:xfrm>
            <a:prstGeom prst="line">
              <a:avLst/>
            </a:prstGeom>
            <a:ln w="571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0" name="Group 45"/>
          <p:cNvGrpSpPr/>
          <p:nvPr/>
        </p:nvGrpSpPr>
        <p:grpSpPr>
          <a:xfrm>
            <a:off x="5041900" y="1454150"/>
            <a:ext cx="3403600" cy="523875"/>
            <a:chOff x="3176" y="964"/>
            <a:chExt cx="2144" cy="330"/>
          </a:xfrm>
        </p:grpSpPr>
        <p:sp>
          <p:nvSpPr>
            <p:cNvPr id="78948" name="Line 46"/>
            <p:cNvSpPr/>
            <p:nvPr/>
          </p:nvSpPr>
          <p:spPr>
            <a:xfrm>
              <a:off x="3176" y="1108"/>
              <a:ext cx="1958" cy="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78949" name="Text Box 47"/>
            <p:cNvSpPr txBox="1"/>
            <p:nvPr/>
          </p:nvSpPr>
          <p:spPr>
            <a:xfrm>
              <a:off x="5040" y="964"/>
              <a:ext cx="28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000018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</p:grpSp>
      <p:grpSp>
        <p:nvGrpSpPr>
          <p:cNvPr id="11" name="Group 48"/>
          <p:cNvGrpSpPr/>
          <p:nvPr/>
        </p:nvGrpSpPr>
        <p:grpSpPr>
          <a:xfrm>
            <a:off x="5543550" y="3276600"/>
            <a:ext cx="290513" cy="484188"/>
            <a:chOff x="3492" y="2064"/>
            <a:chExt cx="183" cy="305"/>
          </a:xfrm>
        </p:grpSpPr>
        <p:sp>
          <p:nvSpPr>
            <p:cNvPr id="78946" name="Line 49"/>
            <p:cNvSpPr/>
            <p:nvPr/>
          </p:nvSpPr>
          <p:spPr>
            <a:xfrm>
              <a:off x="3492" y="2064"/>
              <a:ext cx="0" cy="305"/>
            </a:xfrm>
            <a:prstGeom prst="line">
              <a:avLst/>
            </a:prstGeom>
            <a:ln w="50800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47" name="Arc 50"/>
            <p:cNvSpPr/>
            <p:nvPr/>
          </p:nvSpPr>
          <p:spPr>
            <a:xfrm>
              <a:off x="3501" y="2081"/>
              <a:ext cx="174" cy="273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0" y="21600"/>
                  </a:moveTo>
                  <a:cubicBezTo>
                    <a:pt x="0" y="9701"/>
                    <a:pt x="9622" y="43"/>
                    <a:pt x="21521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701"/>
                    <a:pt x="9622" y="43"/>
                    <a:pt x="21521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51"/>
          <p:cNvGrpSpPr/>
          <p:nvPr/>
        </p:nvGrpSpPr>
        <p:grpSpPr>
          <a:xfrm>
            <a:off x="5013325" y="2767013"/>
            <a:ext cx="292100" cy="512762"/>
            <a:chOff x="3158" y="1791"/>
            <a:chExt cx="184" cy="323"/>
          </a:xfrm>
        </p:grpSpPr>
        <p:sp>
          <p:nvSpPr>
            <p:cNvPr id="78944" name="Arc 52"/>
            <p:cNvSpPr/>
            <p:nvPr/>
          </p:nvSpPr>
          <p:spPr>
            <a:xfrm flipV="1">
              <a:off x="3168" y="1841"/>
              <a:ext cx="174" cy="273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0" y="21600"/>
                  </a:moveTo>
                  <a:cubicBezTo>
                    <a:pt x="0" y="9701"/>
                    <a:pt x="9622" y="43"/>
                    <a:pt x="21521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701"/>
                    <a:pt x="9622" y="43"/>
                    <a:pt x="21521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 cmpd="sng">
              <a:solidFill>
                <a:srgbClr val="FF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45" name="Line 53"/>
            <p:cNvSpPr/>
            <p:nvPr/>
          </p:nvSpPr>
          <p:spPr>
            <a:xfrm flipV="1">
              <a:off x="3158" y="1791"/>
              <a:ext cx="0" cy="319"/>
            </a:xfrm>
            <a:prstGeom prst="line">
              <a:avLst/>
            </a:prstGeom>
            <a:ln w="57150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3" name="Group 54"/>
          <p:cNvGrpSpPr/>
          <p:nvPr/>
        </p:nvGrpSpPr>
        <p:grpSpPr>
          <a:xfrm>
            <a:off x="5029200" y="2520950"/>
            <a:ext cx="3340100" cy="523875"/>
            <a:chOff x="3168" y="1636"/>
            <a:chExt cx="2104" cy="330"/>
          </a:xfrm>
        </p:grpSpPr>
        <p:sp>
          <p:nvSpPr>
            <p:cNvPr id="78942" name="Line 55"/>
            <p:cNvSpPr/>
            <p:nvPr/>
          </p:nvSpPr>
          <p:spPr>
            <a:xfrm>
              <a:off x="3168" y="1780"/>
              <a:ext cx="1958" cy="0"/>
            </a:xfrm>
            <a:prstGeom prst="line">
              <a:avLst/>
            </a:prstGeom>
            <a:ln w="19050" cap="flat" cmpd="sng">
              <a:solidFill>
                <a:srgbClr val="000018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78943" name="Rectangle 56"/>
            <p:cNvSpPr/>
            <p:nvPr/>
          </p:nvSpPr>
          <p:spPr>
            <a:xfrm>
              <a:off x="4992" y="1636"/>
              <a:ext cx="28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000018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</p:grpSp>
      <p:grpSp>
        <p:nvGrpSpPr>
          <p:cNvPr id="14" name="Group 57"/>
          <p:cNvGrpSpPr/>
          <p:nvPr/>
        </p:nvGrpSpPr>
        <p:grpSpPr>
          <a:xfrm>
            <a:off x="5005388" y="3733800"/>
            <a:ext cx="3363912" cy="523875"/>
            <a:chOff x="3153" y="2352"/>
            <a:chExt cx="2119" cy="330"/>
          </a:xfrm>
        </p:grpSpPr>
        <p:sp>
          <p:nvSpPr>
            <p:cNvPr id="78940" name="Line 58"/>
            <p:cNvSpPr/>
            <p:nvPr/>
          </p:nvSpPr>
          <p:spPr>
            <a:xfrm>
              <a:off x="3153" y="2525"/>
              <a:ext cx="1991" cy="0"/>
            </a:xfrm>
            <a:prstGeom prst="line">
              <a:avLst/>
            </a:prstGeom>
            <a:ln w="38100" cap="rnd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78941" name="Rectangle 59"/>
            <p:cNvSpPr/>
            <p:nvPr/>
          </p:nvSpPr>
          <p:spPr>
            <a:xfrm>
              <a:off x="4992" y="2352"/>
              <a:ext cx="28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000018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</p:grpSp>
      <p:grpSp>
        <p:nvGrpSpPr>
          <p:cNvPr id="78867" name="Group 86"/>
          <p:cNvGrpSpPr/>
          <p:nvPr/>
        </p:nvGrpSpPr>
        <p:grpSpPr>
          <a:xfrm>
            <a:off x="4572000" y="0"/>
            <a:ext cx="3962400" cy="1600200"/>
            <a:chOff x="2880" y="48"/>
            <a:chExt cx="2496" cy="1008"/>
          </a:xfrm>
        </p:grpSpPr>
        <p:sp>
          <p:nvSpPr>
            <p:cNvPr id="78922" name="Rectangle 87"/>
            <p:cNvSpPr/>
            <p:nvPr/>
          </p:nvSpPr>
          <p:spPr>
            <a:xfrm>
              <a:off x="4491" y="727"/>
              <a:ext cx="456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8923" name="Rectangle 88"/>
            <p:cNvSpPr/>
            <p:nvPr/>
          </p:nvSpPr>
          <p:spPr>
            <a:xfrm>
              <a:off x="3740" y="728"/>
              <a:ext cx="374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8924" name="Line 89"/>
            <p:cNvSpPr/>
            <p:nvPr/>
          </p:nvSpPr>
          <p:spPr>
            <a:xfrm>
              <a:off x="3174" y="406"/>
              <a:ext cx="306" cy="0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25" name="Line 90"/>
            <p:cNvSpPr/>
            <p:nvPr/>
          </p:nvSpPr>
          <p:spPr>
            <a:xfrm>
              <a:off x="3830" y="406"/>
              <a:ext cx="322" cy="0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26" name="Line 91"/>
            <p:cNvSpPr/>
            <p:nvPr/>
          </p:nvSpPr>
          <p:spPr>
            <a:xfrm>
              <a:off x="4508" y="406"/>
              <a:ext cx="305" cy="0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27" name="Line 92"/>
            <p:cNvSpPr/>
            <p:nvPr/>
          </p:nvSpPr>
          <p:spPr>
            <a:xfrm>
              <a:off x="3483" y="403"/>
              <a:ext cx="0" cy="359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28" name="Line 93"/>
            <p:cNvSpPr/>
            <p:nvPr/>
          </p:nvSpPr>
          <p:spPr>
            <a:xfrm>
              <a:off x="3827" y="403"/>
              <a:ext cx="0" cy="364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29" name="Line 94"/>
            <p:cNvSpPr/>
            <p:nvPr/>
          </p:nvSpPr>
          <p:spPr>
            <a:xfrm>
              <a:off x="4150" y="403"/>
              <a:ext cx="0" cy="371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30" name="Line 95"/>
            <p:cNvSpPr/>
            <p:nvPr/>
          </p:nvSpPr>
          <p:spPr>
            <a:xfrm>
              <a:off x="4817" y="403"/>
              <a:ext cx="0" cy="364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31" name="Line 96"/>
            <p:cNvSpPr/>
            <p:nvPr/>
          </p:nvSpPr>
          <p:spPr>
            <a:xfrm>
              <a:off x="4494" y="403"/>
              <a:ext cx="0" cy="359"/>
            </a:xfrm>
            <a:prstGeom prst="line">
              <a:avLst/>
            </a:prstGeom>
            <a:ln w="508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932" name="Rectangle 97"/>
            <p:cNvSpPr/>
            <p:nvPr/>
          </p:nvSpPr>
          <p:spPr>
            <a:xfrm>
              <a:off x="2880" y="267"/>
              <a:ext cx="288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78933" name="Line 98"/>
            <p:cNvSpPr/>
            <p:nvPr/>
          </p:nvSpPr>
          <p:spPr>
            <a:xfrm flipV="1">
              <a:off x="3166" y="141"/>
              <a:ext cx="0" cy="624"/>
            </a:xfrm>
            <a:prstGeom prst="line">
              <a:avLst/>
            </a:prstGeom>
            <a:ln w="38100" cap="flat" cmpd="sng">
              <a:solidFill>
                <a:srgbClr val="000018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8934" name="Line 99"/>
            <p:cNvSpPr/>
            <p:nvPr/>
          </p:nvSpPr>
          <p:spPr>
            <a:xfrm>
              <a:off x="3163" y="759"/>
              <a:ext cx="2140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8935" name="Rectangle 100"/>
            <p:cNvSpPr/>
            <p:nvPr/>
          </p:nvSpPr>
          <p:spPr>
            <a:xfrm>
              <a:off x="5169" y="688"/>
              <a:ext cx="207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8936" name="Rectangle 101"/>
            <p:cNvSpPr/>
            <p:nvPr/>
          </p:nvSpPr>
          <p:spPr>
            <a:xfrm>
              <a:off x="3307" y="723"/>
              <a:ext cx="457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/2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8937" name="Object 10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216" y="48"/>
            <a:ext cx="265" cy="352"/>
          </p:xfrm>
          <a:graphic>
            <a:graphicData uri="http://schemas.openxmlformats.org/presentationml/2006/ole">
              <p:oleObj spid="_x0000_s95237" r:id="rId3" imgW="0" imgH="0" progId="Equation.3">
                <p:embed/>
              </p:oleObj>
            </a:graphicData>
          </a:graphic>
        </p:graphicFrame>
        <p:sp>
          <p:nvSpPr>
            <p:cNvPr id="78938" name="Line 103"/>
            <p:cNvSpPr/>
            <p:nvPr/>
          </p:nvSpPr>
          <p:spPr>
            <a:xfrm>
              <a:off x="3168" y="399"/>
              <a:ext cx="1968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78939" name="Rectangle 104"/>
            <p:cNvSpPr/>
            <p:nvPr/>
          </p:nvSpPr>
          <p:spPr>
            <a:xfrm>
              <a:off x="3193" y="345"/>
              <a:ext cx="35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</p:grpSp>
      <p:grpSp>
        <p:nvGrpSpPr>
          <p:cNvPr id="17" name="Group 105"/>
          <p:cNvGrpSpPr/>
          <p:nvPr/>
        </p:nvGrpSpPr>
        <p:grpSpPr>
          <a:xfrm>
            <a:off x="4495800" y="2216150"/>
            <a:ext cx="4013200" cy="1547813"/>
            <a:chOff x="2832" y="1396"/>
            <a:chExt cx="2528" cy="975"/>
          </a:xfrm>
        </p:grpSpPr>
        <p:sp>
          <p:nvSpPr>
            <p:cNvPr id="78916" name="Rectangle 106"/>
            <p:cNvSpPr/>
            <p:nvPr/>
          </p:nvSpPr>
          <p:spPr>
            <a:xfrm>
              <a:off x="3794" y="2033"/>
              <a:ext cx="250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8917" name="Rectangle 107"/>
            <p:cNvSpPr/>
            <p:nvPr/>
          </p:nvSpPr>
          <p:spPr>
            <a:xfrm>
              <a:off x="4482" y="2043"/>
              <a:ext cx="374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graphicFrame>
          <p:nvGraphicFramePr>
            <p:cNvPr id="78918" name="Object 10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832" y="1396"/>
            <a:ext cx="302" cy="360"/>
          </p:xfrm>
          <a:graphic>
            <a:graphicData uri="http://schemas.openxmlformats.org/presentationml/2006/ole">
              <p:oleObj spid="_x0000_s95236" r:id="rId4" imgW="0" imgH="0" progId="Equation.3">
                <p:embed/>
              </p:oleObj>
            </a:graphicData>
          </a:graphic>
        </p:graphicFrame>
        <p:sp>
          <p:nvSpPr>
            <p:cNvPr id="78919" name="Line 109"/>
            <p:cNvSpPr/>
            <p:nvPr/>
          </p:nvSpPr>
          <p:spPr>
            <a:xfrm flipV="1">
              <a:off x="3150" y="1516"/>
              <a:ext cx="0" cy="57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8920" name="Line 110"/>
            <p:cNvSpPr/>
            <p:nvPr/>
          </p:nvSpPr>
          <p:spPr>
            <a:xfrm>
              <a:off x="3147" y="2070"/>
              <a:ext cx="2140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8921" name="Rectangle 111"/>
            <p:cNvSpPr/>
            <p:nvPr/>
          </p:nvSpPr>
          <p:spPr>
            <a:xfrm>
              <a:off x="5153" y="1999"/>
              <a:ext cx="207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</p:grpSp>
      <p:grpSp>
        <p:nvGrpSpPr>
          <p:cNvPr id="18" name="Group 112"/>
          <p:cNvGrpSpPr/>
          <p:nvPr/>
        </p:nvGrpSpPr>
        <p:grpSpPr>
          <a:xfrm>
            <a:off x="4500563" y="3357563"/>
            <a:ext cx="4017962" cy="1641475"/>
            <a:chOff x="2832" y="2136"/>
            <a:chExt cx="2531" cy="1034"/>
          </a:xfrm>
        </p:grpSpPr>
        <p:sp>
          <p:nvSpPr>
            <p:cNvPr id="78910" name="Rectangle 113"/>
            <p:cNvSpPr/>
            <p:nvPr/>
          </p:nvSpPr>
          <p:spPr>
            <a:xfrm>
              <a:off x="3800" y="2828"/>
              <a:ext cx="254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8911" name="Rectangle 114"/>
            <p:cNvSpPr/>
            <p:nvPr/>
          </p:nvSpPr>
          <p:spPr>
            <a:xfrm>
              <a:off x="4499" y="2832"/>
              <a:ext cx="380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8912" name="Line 115"/>
            <p:cNvSpPr/>
            <p:nvPr/>
          </p:nvSpPr>
          <p:spPr>
            <a:xfrm>
              <a:off x="3132" y="2876"/>
              <a:ext cx="2175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8913" name="Line 116"/>
            <p:cNvSpPr/>
            <p:nvPr/>
          </p:nvSpPr>
          <p:spPr>
            <a:xfrm flipH="1" flipV="1">
              <a:off x="3142" y="2277"/>
              <a:ext cx="0" cy="624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8914" name="Rectangle 117"/>
            <p:cNvSpPr/>
            <p:nvPr/>
          </p:nvSpPr>
          <p:spPr>
            <a:xfrm>
              <a:off x="5184" y="2840"/>
              <a:ext cx="17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graphicFrame>
          <p:nvGraphicFramePr>
            <p:cNvPr id="78915" name="Object 11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832" y="2136"/>
            <a:ext cx="302" cy="360"/>
          </p:xfrm>
          <a:graphic>
            <a:graphicData uri="http://schemas.openxmlformats.org/presentationml/2006/ole">
              <p:oleObj spid="_x0000_s95235" r:id="rId5" imgW="0" imgH="0" progId="Equation.3">
                <p:embed/>
              </p:oleObj>
            </a:graphicData>
          </a:graphic>
        </p:graphicFrame>
      </p:grpSp>
      <p:grpSp>
        <p:nvGrpSpPr>
          <p:cNvPr id="19" name="Group 119"/>
          <p:cNvGrpSpPr/>
          <p:nvPr/>
        </p:nvGrpSpPr>
        <p:grpSpPr>
          <a:xfrm>
            <a:off x="4476750" y="1181100"/>
            <a:ext cx="4133850" cy="1485900"/>
            <a:chOff x="2820" y="736"/>
            <a:chExt cx="2604" cy="936"/>
          </a:xfrm>
        </p:grpSpPr>
        <p:sp>
          <p:nvSpPr>
            <p:cNvPr id="78904" name="Rectangle 120"/>
            <p:cNvSpPr/>
            <p:nvPr/>
          </p:nvSpPr>
          <p:spPr>
            <a:xfrm>
              <a:off x="5217" y="1300"/>
              <a:ext cx="207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8905" name="Line 121"/>
            <p:cNvSpPr/>
            <p:nvPr/>
          </p:nvSpPr>
          <p:spPr>
            <a:xfrm flipH="1" flipV="1">
              <a:off x="3154" y="832"/>
              <a:ext cx="0" cy="576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8906" name="Line 122"/>
            <p:cNvSpPr/>
            <p:nvPr/>
          </p:nvSpPr>
          <p:spPr>
            <a:xfrm>
              <a:off x="3159" y="1385"/>
              <a:ext cx="2140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78907" name="Object 12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820" y="736"/>
            <a:ext cx="355" cy="384"/>
          </p:xfrm>
          <a:graphic>
            <a:graphicData uri="http://schemas.openxmlformats.org/presentationml/2006/ole">
              <p:oleObj spid="_x0000_s95234" r:id="rId6" imgW="0" imgH="0" progId="Equation.3">
                <p:embed/>
              </p:oleObj>
            </a:graphicData>
          </a:graphic>
        </p:graphicFrame>
        <p:sp>
          <p:nvSpPr>
            <p:cNvPr id="78908" name="Rectangle 124"/>
            <p:cNvSpPr/>
            <p:nvPr/>
          </p:nvSpPr>
          <p:spPr>
            <a:xfrm>
              <a:off x="3738" y="1344"/>
              <a:ext cx="250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8909" name="Rectangle 125"/>
            <p:cNvSpPr/>
            <p:nvPr/>
          </p:nvSpPr>
          <p:spPr>
            <a:xfrm>
              <a:off x="4426" y="1344"/>
              <a:ext cx="374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</p:grpSp>
      <p:grpSp>
        <p:nvGrpSpPr>
          <p:cNvPr id="20" name="Group 126"/>
          <p:cNvGrpSpPr/>
          <p:nvPr/>
        </p:nvGrpSpPr>
        <p:grpSpPr>
          <a:xfrm>
            <a:off x="5537200" y="1714500"/>
            <a:ext cx="558800" cy="495300"/>
            <a:chOff x="4171" y="1060"/>
            <a:chExt cx="328" cy="301"/>
          </a:xfrm>
        </p:grpSpPr>
        <p:sp>
          <p:nvSpPr>
            <p:cNvPr id="78902" name="Arc 127"/>
            <p:cNvSpPr/>
            <p:nvPr/>
          </p:nvSpPr>
          <p:spPr>
            <a:xfrm flipV="1">
              <a:off x="4171" y="1060"/>
              <a:ext cx="142" cy="29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 fill="none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</a:path>
                <a:path w="21600" h="21600" stroke="0">
                  <a:moveTo>
                    <a:pt x="0" y="21600"/>
                  </a:moveTo>
                  <a:cubicBezTo>
                    <a:pt x="0" y="9693"/>
                    <a:pt x="9634" y="32"/>
                    <a:pt x="21541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03" name="Line 128"/>
            <p:cNvSpPr/>
            <p:nvPr/>
          </p:nvSpPr>
          <p:spPr>
            <a:xfrm flipV="1">
              <a:off x="4312" y="1361"/>
              <a:ext cx="187" cy="0"/>
            </a:xfrm>
            <a:prstGeom prst="line">
              <a:avLst/>
            </a:prstGeom>
            <a:ln w="571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21" name="Group 129"/>
          <p:cNvGrpSpPr/>
          <p:nvPr/>
        </p:nvGrpSpPr>
        <p:grpSpPr>
          <a:xfrm>
            <a:off x="4445000" y="4724400"/>
            <a:ext cx="4192588" cy="1631950"/>
            <a:chOff x="2784" y="2976"/>
            <a:chExt cx="2641" cy="1028"/>
          </a:xfrm>
        </p:grpSpPr>
        <p:sp>
          <p:nvSpPr>
            <p:cNvPr id="78876" name="Rectangle 130"/>
            <p:cNvSpPr/>
            <p:nvPr/>
          </p:nvSpPr>
          <p:spPr>
            <a:xfrm>
              <a:off x="4523" y="3676"/>
              <a:ext cx="391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8877" name="Line 131"/>
            <p:cNvSpPr/>
            <p:nvPr/>
          </p:nvSpPr>
          <p:spPr>
            <a:xfrm flipV="1">
              <a:off x="3129" y="3103"/>
              <a:ext cx="0" cy="72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8878" name="Line 132"/>
            <p:cNvSpPr/>
            <p:nvPr/>
          </p:nvSpPr>
          <p:spPr>
            <a:xfrm flipV="1">
              <a:off x="3141" y="3683"/>
              <a:ext cx="2235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8879" name="Rectangle 133"/>
            <p:cNvSpPr/>
            <p:nvPr/>
          </p:nvSpPr>
          <p:spPr>
            <a:xfrm>
              <a:off x="3793" y="3633"/>
              <a:ext cx="261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8880" name="Line 134"/>
            <p:cNvSpPr/>
            <p:nvPr/>
          </p:nvSpPr>
          <p:spPr>
            <a:xfrm>
              <a:off x="3150" y="3341"/>
              <a:ext cx="2047" cy="0"/>
            </a:xfrm>
            <a:prstGeom prst="line">
              <a:avLst/>
            </a:prstGeom>
            <a:ln w="38100" cap="rnd" cmpd="sng">
              <a:solidFill>
                <a:srgbClr val="FF3300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78881" name="Line 135"/>
            <p:cNvSpPr/>
            <p:nvPr/>
          </p:nvSpPr>
          <p:spPr>
            <a:xfrm>
              <a:off x="4213" y="3456"/>
              <a:ext cx="0" cy="414"/>
            </a:xfrm>
            <a:prstGeom prst="line">
              <a:avLst/>
            </a:prstGeom>
            <a:ln w="508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882" name="Line 136"/>
            <p:cNvSpPr/>
            <p:nvPr/>
          </p:nvSpPr>
          <p:spPr>
            <a:xfrm flipV="1">
              <a:off x="3838" y="3347"/>
              <a:ext cx="0" cy="432"/>
            </a:xfrm>
            <a:prstGeom prst="line">
              <a:avLst/>
            </a:prstGeom>
            <a:ln w="508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883" name="Freeform 137"/>
            <p:cNvSpPr/>
            <p:nvPr/>
          </p:nvSpPr>
          <p:spPr>
            <a:xfrm rot="245806" flipV="1">
              <a:off x="3826" y="3355"/>
              <a:ext cx="401" cy="89"/>
            </a:xfrm>
            <a:custGeom>
              <a:avLst/>
              <a:gdLst>
                <a:gd name="txL" fmla="*/ 0 w 408"/>
                <a:gd name="txT" fmla="*/ 0 h 172"/>
                <a:gd name="txR" fmla="*/ 408 w 408"/>
                <a:gd name="txB" fmla="*/ 172 h 172"/>
              </a:gdLst>
              <a:ahLst/>
              <a:cxnLst>
                <a:cxn ang="0">
                  <a:pos x="0" y="1"/>
                </a:cxn>
                <a:cxn ang="0">
                  <a:pos x="171" y="1"/>
                </a:cxn>
                <a:cxn ang="0">
                  <a:pos x="319" y="1"/>
                </a:cxn>
              </a:cxnLst>
              <a:rect l="txL" t="txT" r="txR" b="txB"/>
              <a:pathLst>
                <a:path w="408" h="172">
                  <a:moveTo>
                    <a:pt x="0" y="172"/>
                  </a:moveTo>
                  <a:cubicBezTo>
                    <a:pt x="74" y="114"/>
                    <a:pt x="148" y="56"/>
                    <a:pt x="216" y="28"/>
                  </a:cubicBezTo>
                  <a:cubicBezTo>
                    <a:pt x="284" y="0"/>
                    <a:pt x="380" y="6"/>
                    <a:pt x="408" y="4"/>
                  </a:cubicBezTo>
                </a:path>
              </a:pathLst>
            </a:custGeom>
            <a:noFill/>
            <a:ln w="57150" cap="flat" cmpd="sng">
              <a:solidFill>
                <a:srgbClr val="008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8884" name="Group 138"/>
            <p:cNvGrpSpPr/>
            <p:nvPr/>
          </p:nvGrpSpPr>
          <p:grpSpPr>
            <a:xfrm flipV="1">
              <a:off x="4224" y="3744"/>
              <a:ext cx="370" cy="98"/>
              <a:chOff x="1098" y="3642"/>
              <a:chExt cx="384" cy="126"/>
            </a:xfrm>
          </p:grpSpPr>
          <p:sp>
            <p:nvSpPr>
              <p:cNvPr id="78900" name="Freeform 139"/>
              <p:cNvSpPr/>
              <p:nvPr/>
            </p:nvSpPr>
            <p:spPr>
              <a:xfrm rot="-518771">
                <a:off x="1098" y="3642"/>
                <a:ext cx="120" cy="92"/>
              </a:xfrm>
              <a:custGeom>
                <a:avLst/>
                <a:gdLst>
                  <a:gd name="txL" fmla="*/ 0 w 108"/>
                  <a:gd name="txT" fmla="*/ 0 h 83"/>
                  <a:gd name="txR" fmla="*/ 108 w 108"/>
                  <a:gd name="txB" fmla="*/ 83 h 83"/>
                </a:gdLst>
                <a:ahLst/>
                <a:cxnLst>
                  <a:cxn ang="0">
                    <a:pos x="0" y="0"/>
                  </a:cxn>
                  <a:cxn ang="0">
                    <a:pos x="209" y="204"/>
                  </a:cxn>
                  <a:cxn ang="0">
                    <a:pos x="469" y="352"/>
                  </a:cxn>
                </a:cxnLst>
                <a:rect l="txL" t="txT" r="txR" b="txB"/>
                <a:pathLst>
                  <a:path w="108" h="83">
                    <a:moveTo>
                      <a:pt x="0" y="0"/>
                    </a:moveTo>
                    <a:cubicBezTo>
                      <a:pt x="15" y="17"/>
                      <a:pt x="30" y="34"/>
                      <a:pt x="48" y="48"/>
                    </a:cubicBezTo>
                    <a:cubicBezTo>
                      <a:pt x="66" y="62"/>
                      <a:pt x="98" y="76"/>
                      <a:pt x="108" y="83"/>
                    </a:cubicBezTo>
                  </a:path>
                </a:pathLst>
              </a:custGeom>
              <a:noFill/>
              <a:ln w="57150" cap="flat" cmpd="sng">
                <a:solidFill>
                  <a:srgbClr val="008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01" name="Freeform 140"/>
              <p:cNvSpPr/>
              <p:nvPr/>
            </p:nvSpPr>
            <p:spPr>
              <a:xfrm>
                <a:off x="1212" y="3720"/>
                <a:ext cx="270" cy="48"/>
              </a:xfrm>
              <a:custGeom>
                <a:avLst/>
                <a:gdLst>
                  <a:gd name="txL" fmla="*/ 0 w 270"/>
                  <a:gd name="txT" fmla="*/ 0 h 48"/>
                  <a:gd name="txR" fmla="*/ 270 w 270"/>
                  <a:gd name="txB" fmla="*/ 48 h 48"/>
                </a:gdLst>
                <a:ahLst/>
                <a:cxnLst>
                  <a:cxn ang="0">
                    <a:pos x="0" y="0"/>
                  </a:cxn>
                  <a:cxn ang="0">
                    <a:pos x="180" y="48"/>
                  </a:cxn>
                  <a:cxn ang="0">
                    <a:pos x="270" y="48"/>
                  </a:cxn>
                </a:cxnLst>
                <a:rect l="txL" t="txT" r="txR" b="txB"/>
                <a:pathLst>
                  <a:path w="270" h="48">
                    <a:moveTo>
                      <a:pt x="0" y="0"/>
                    </a:moveTo>
                    <a:cubicBezTo>
                      <a:pt x="67" y="20"/>
                      <a:pt x="135" y="40"/>
                      <a:pt x="180" y="48"/>
                    </a:cubicBezTo>
                    <a:lnTo>
                      <a:pt x="270" y="48"/>
                    </a:lnTo>
                  </a:path>
                </a:pathLst>
              </a:custGeom>
              <a:noFill/>
              <a:ln w="57150" cap="flat" cmpd="sng">
                <a:solidFill>
                  <a:srgbClr val="008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8885" name="Line 141"/>
            <p:cNvSpPr/>
            <p:nvPr/>
          </p:nvSpPr>
          <p:spPr>
            <a:xfrm flipV="1">
              <a:off x="3144" y="3334"/>
              <a:ext cx="0" cy="390"/>
            </a:xfrm>
            <a:prstGeom prst="line">
              <a:avLst/>
            </a:prstGeom>
            <a:ln w="508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78886" name="Group 142"/>
            <p:cNvGrpSpPr/>
            <p:nvPr/>
          </p:nvGrpSpPr>
          <p:grpSpPr>
            <a:xfrm flipV="1">
              <a:off x="3482" y="3754"/>
              <a:ext cx="351" cy="102"/>
              <a:chOff x="1098" y="3642"/>
              <a:chExt cx="384" cy="126"/>
            </a:xfrm>
          </p:grpSpPr>
          <p:sp>
            <p:nvSpPr>
              <p:cNvPr id="78898" name="Freeform 143"/>
              <p:cNvSpPr/>
              <p:nvPr/>
            </p:nvSpPr>
            <p:spPr>
              <a:xfrm rot="-518771">
                <a:off x="1098" y="3642"/>
                <a:ext cx="120" cy="92"/>
              </a:xfrm>
              <a:custGeom>
                <a:avLst/>
                <a:gdLst>
                  <a:gd name="txL" fmla="*/ 0 w 108"/>
                  <a:gd name="txT" fmla="*/ 0 h 83"/>
                  <a:gd name="txR" fmla="*/ 108 w 108"/>
                  <a:gd name="txB" fmla="*/ 83 h 83"/>
                </a:gdLst>
                <a:ahLst/>
                <a:cxnLst>
                  <a:cxn ang="0">
                    <a:pos x="0" y="0"/>
                  </a:cxn>
                  <a:cxn ang="0">
                    <a:pos x="209" y="204"/>
                  </a:cxn>
                  <a:cxn ang="0">
                    <a:pos x="469" y="352"/>
                  </a:cxn>
                </a:cxnLst>
                <a:rect l="txL" t="txT" r="txR" b="txB"/>
                <a:pathLst>
                  <a:path w="108" h="83">
                    <a:moveTo>
                      <a:pt x="0" y="0"/>
                    </a:moveTo>
                    <a:cubicBezTo>
                      <a:pt x="15" y="17"/>
                      <a:pt x="30" y="34"/>
                      <a:pt x="48" y="48"/>
                    </a:cubicBezTo>
                    <a:cubicBezTo>
                      <a:pt x="66" y="62"/>
                      <a:pt x="98" y="76"/>
                      <a:pt x="108" y="83"/>
                    </a:cubicBezTo>
                  </a:path>
                </a:pathLst>
              </a:custGeom>
              <a:noFill/>
              <a:ln w="57150" cap="flat" cmpd="sng">
                <a:solidFill>
                  <a:srgbClr val="008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899" name="Freeform 144"/>
              <p:cNvSpPr/>
              <p:nvPr/>
            </p:nvSpPr>
            <p:spPr>
              <a:xfrm>
                <a:off x="1212" y="3720"/>
                <a:ext cx="270" cy="48"/>
              </a:xfrm>
              <a:custGeom>
                <a:avLst/>
                <a:gdLst>
                  <a:gd name="txL" fmla="*/ 0 w 270"/>
                  <a:gd name="txT" fmla="*/ 0 h 48"/>
                  <a:gd name="txR" fmla="*/ 270 w 270"/>
                  <a:gd name="txB" fmla="*/ 48 h 48"/>
                </a:gdLst>
                <a:ahLst/>
                <a:cxnLst>
                  <a:cxn ang="0">
                    <a:pos x="0" y="0"/>
                  </a:cxn>
                  <a:cxn ang="0">
                    <a:pos x="180" y="48"/>
                  </a:cxn>
                  <a:cxn ang="0">
                    <a:pos x="270" y="48"/>
                  </a:cxn>
                </a:cxnLst>
                <a:rect l="txL" t="txT" r="txR" b="txB"/>
                <a:pathLst>
                  <a:path w="270" h="48">
                    <a:moveTo>
                      <a:pt x="0" y="0"/>
                    </a:moveTo>
                    <a:cubicBezTo>
                      <a:pt x="67" y="20"/>
                      <a:pt x="135" y="40"/>
                      <a:pt x="180" y="48"/>
                    </a:cubicBezTo>
                    <a:lnTo>
                      <a:pt x="270" y="48"/>
                    </a:lnTo>
                  </a:path>
                </a:pathLst>
              </a:custGeom>
              <a:noFill/>
              <a:ln w="57150" cap="flat" cmpd="sng">
                <a:solidFill>
                  <a:srgbClr val="008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8887" name="Freeform 145"/>
            <p:cNvSpPr/>
            <p:nvPr/>
          </p:nvSpPr>
          <p:spPr>
            <a:xfrm rot="245806" flipV="1">
              <a:off x="3118" y="3359"/>
              <a:ext cx="401" cy="48"/>
            </a:xfrm>
            <a:custGeom>
              <a:avLst/>
              <a:gdLst>
                <a:gd name="txL" fmla="*/ 0 w 408"/>
                <a:gd name="txT" fmla="*/ 0 h 172"/>
                <a:gd name="txR" fmla="*/ 408 w 408"/>
                <a:gd name="txB" fmla="*/ 172 h 172"/>
              </a:gdLst>
              <a:ahLst/>
              <a:cxnLst>
                <a:cxn ang="0">
                  <a:pos x="0" y="0"/>
                </a:cxn>
                <a:cxn ang="0">
                  <a:pos x="171" y="0"/>
                </a:cxn>
                <a:cxn ang="0">
                  <a:pos x="319" y="0"/>
                </a:cxn>
              </a:cxnLst>
              <a:rect l="txL" t="txT" r="txR" b="txB"/>
              <a:pathLst>
                <a:path w="408" h="172">
                  <a:moveTo>
                    <a:pt x="0" y="172"/>
                  </a:moveTo>
                  <a:cubicBezTo>
                    <a:pt x="74" y="114"/>
                    <a:pt x="148" y="56"/>
                    <a:pt x="216" y="28"/>
                  </a:cubicBezTo>
                  <a:cubicBezTo>
                    <a:pt x="284" y="0"/>
                    <a:pt x="380" y="6"/>
                    <a:pt x="408" y="4"/>
                  </a:cubicBezTo>
                </a:path>
              </a:pathLst>
            </a:custGeom>
            <a:noFill/>
            <a:ln w="57150" cap="flat" cmpd="sng">
              <a:solidFill>
                <a:srgbClr val="008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88" name="Line 146"/>
            <p:cNvSpPr/>
            <p:nvPr/>
          </p:nvSpPr>
          <p:spPr>
            <a:xfrm>
              <a:off x="3486" y="3426"/>
              <a:ext cx="0" cy="414"/>
            </a:xfrm>
            <a:prstGeom prst="line">
              <a:avLst/>
            </a:prstGeom>
            <a:ln w="508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889" name="Line 147"/>
            <p:cNvSpPr/>
            <p:nvPr/>
          </p:nvSpPr>
          <p:spPr>
            <a:xfrm flipH="1" flipV="1">
              <a:off x="4586" y="3360"/>
              <a:ext cx="0" cy="384"/>
            </a:xfrm>
            <a:prstGeom prst="line">
              <a:avLst/>
            </a:prstGeom>
            <a:ln w="508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78890" name="Group 148"/>
            <p:cNvGrpSpPr/>
            <p:nvPr/>
          </p:nvGrpSpPr>
          <p:grpSpPr>
            <a:xfrm flipV="1">
              <a:off x="4944" y="3779"/>
              <a:ext cx="336" cy="98"/>
              <a:chOff x="1098" y="3642"/>
              <a:chExt cx="384" cy="126"/>
            </a:xfrm>
          </p:grpSpPr>
          <p:sp>
            <p:nvSpPr>
              <p:cNvPr id="78896" name="Freeform 149"/>
              <p:cNvSpPr/>
              <p:nvPr/>
            </p:nvSpPr>
            <p:spPr>
              <a:xfrm rot="-518771">
                <a:off x="1098" y="3642"/>
                <a:ext cx="120" cy="92"/>
              </a:xfrm>
              <a:custGeom>
                <a:avLst/>
                <a:gdLst>
                  <a:gd name="txL" fmla="*/ 0 w 108"/>
                  <a:gd name="txT" fmla="*/ 0 h 83"/>
                  <a:gd name="txR" fmla="*/ 108 w 108"/>
                  <a:gd name="txB" fmla="*/ 83 h 83"/>
                </a:gdLst>
                <a:ahLst/>
                <a:cxnLst>
                  <a:cxn ang="0">
                    <a:pos x="0" y="0"/>
                  </a:cxn>
                  <a:cxn ang="0">
                    <a:pos x="209" y="204"/>
                  </a:cxn>
                  <a:cxn ang="0">
                    <a:pos x="469" y="352"/>
                  </a:cxn>
                </a:cxnLst>
                <a:rect l="txL" t="txT" r="txR" b="txB"/>
                <a:pathLst>
                  <a:path w="108" h="83">
                    <a:moveTo>
                      <a:pt x="0" y="0"/>
                    </a:moveTo>
                    <a:cubicBezTo>
                      <a:pt x="15" y="17"/>
                      <a:pt x="30" y="34"/>
                      <a:pt x="48" y="48"/>
                    </a:cubicBezTo>
                    <a:cubicBezTo>
                      <a:pt x="66" y="62"/>
                      <a:pt x="98" y="76"/>
                      <a:pt x="108" y="83"/>
                    </a:cubicBezTo>
                  </a:path>
                </a:pathLst>
              </a:custGeom>
              <a:noFill/>
              <a:ln w="57150" cap="flat" cmpd="sng">
                <a:solidFill>
                  <a:srgbClr val="008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897" name="Freeform 150"/>
              <p:cNvSpPr/>
              <p:nvPr/>
            </p:nvSpPr>
            <p:spPr>
              <a:xfrm>
                <a:off x="1212" y="3720"/>
                <a:ext cx="270" cy="48"/>
              </a:xfrm>
              <a:custGeom>
                <a:avLst/>
                <a:gdLst>
                  <a:gd name="txL" fmla="*/ 0 w 270"/>
                  <a:gd name="txT" fmla="*/ 0 h 48"/>
                  <a:gd name="txR" fmla="*/ 270 w 270"/>
                  <a:gd name="txB" fmla="*/ 48 h 48"/>
                </a:gdLst>
                <a:ahLst/>
                <a:cxnLst>
                  <a:cxn ang="0">
                    <a:pos x="0" y="0"/>
                  </a:cxn>
                  <a:cxn ang="0">
                    <a:pos x="180" y="48"/>
                  </a:cxn>
                  <a:cxn ang="0">
                    <a:pos x="270" y="48"/>
                  </a:cxn>
                </a:cxnLst>
                <a:rect l="txL" t="txT" r="txR" b="txB"/>
                <a:pathLst>
                  <a:path w="270" h="48">
                    <a:moveTo>
                      <a:pt x="0" y="0"/>
                    </a:moveTo>
                    <a:cubicBezTo>
                      <a:pt x="67" y="20"/>
                      <a:pt x="135" y="40"/>
                      <a:pt x="180" y="48"/>
                    </a:cubicBezTo>
                    <a:lnTo>
                      <a:pt x="270" y="48"/>
                    </a:lnTo>
                  </a:path>
                </a:pathLst>
              </a:custGeom>
              <a:noFill/>
              <a:ln w="57150" cap="flat" cmpd="sng">
                <a:solidFill>
                  <a:srgbClr val="008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8891" name="Freeform 151"/>
            <p:cNvSpPr/>
            <p:nvPr/>
          </p:nvSpPr>
          <p:spPr>
            <a:xfrm rot="245806" flipV="1">
              <a:off x="4560" y="3360"/>
              <a:ext cx="401" cy="89"/>
            </a:xfrm>
            <a:custGeom>
              <a:avLst/>
              <a:gdLst>
                <a:gd name="txL" fmla="*/ 0 w 408"/>
                <a:gd name="txT" fmla="*/ 0 h 172"/>
                <a:gd name="txR" fmla="*/ 408 w 408"/>
                <a:gd name="txB" fmla="*/ 172 h 172"/>
              </a:gdLst>
              <a:ahLst/>
              <a:cxnLst>
                <a:cxn ang="0">
                  <a:pos x="0" y="1"/>
                </a:cxn>
                <a:cxn ang="0">
                  <a:pos x="171" y="1"/>
                </a:cxn>
                <a:cxn ang="0">
                  <a:pos x="319" y="1"/>
                </a:cxn>
              </a:cxnLst>
              <a:rect l="txL" t="txT" r="txR" b="txB"/>
              <a:pathLst>
                <a:path w="408" h="172">
                  <a:moveTo>
                    <a:pt x="0" y="172"/>
                  </a:moveTo>
                  <a:cubicBezTo>
                    <a:pt x="74" y="114"/>
                    <a:pt x="148" y="56"/>
                    <a:pt x="216" y="28"/>
                  </a:cubicBezTo>
                  <a:cubicBezTo>
                    <a:pt x="284" y="0"/>
                    <a:pt x="380" y="6"/>
                    <a:pt x="408" y="4"/>
                  </a:cubicBezTo>
                </a:path>
              </a:pathLst>
            </a:custGeom>
            <a:noFill/>
            <a:ln w="57150" cap="flat" cmpd="sng">
              <a:solidFill>
                <a:srgbClr val="008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92" name="Line 152"/>
            <p:cNvSpPr/>
            <p:nvPr/>
          </p:nvSpPr>
          <p:spPr>
            <a:xfrm>
              <a:off x="4926" y="3456"/>
              <a:ext cx="0" cy="414"/>
            </a:xfrm>
            <a:prstGeom prst="line">
              <a:avLst/>
            </a:prstGeom>
            <a:ln w="508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8893" name="Rectangle 153"/>
            <p:cNvSpPr/>
            <p:nvPr/>
          </p:nvSpPr>
          <p:spPr>
            <a:xfrm>
              <a:off x="5246" y="3656"/>
              <a:ext cx="17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8894" name="Rectangle 154"/>
            <p:cNvSpPr/>
            <p:nvPr/>
          </p:nvSpPr>
          <p:spPr>
            <a:xfrm>
              <a:off x="5039" y="3167"/>
              <a:ext cx="28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000018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graphicFrame>
          <p:nvGraphicFramePr>
            <p:cNvPr id="78895" name="Object 15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784" y="2976"/>
            <a:ext cx="302" cy="360"/>
          </p:xfrm>
          <a:graphic>
            <a:graphicData uri="http://schemas.openxmlformats.org/presentationml/2006/ole">
              <p:oleObj spid="_x0000_s95233" r:id="rId7" imgW="0" imgH="0" progId="Equation.3">
                <p:embed/>
              </p:oleObj>
            </a:graphicData>
          </a:graphic>
        </p:graphicFrame>
      </p:grpSp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465D6B3-834B-4717-ACAE-51207BA27816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灯片编号占位符 1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61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159" name="Text Box 6"/>
          <p:cNvSpPr txBox="1"/>
          <p:nvPr/>
        </p:nvSpPr>
        <p:spPr>
          <a:xfrm>
            <a:off x="685800" y="3425825"/>
            <a:ext cx="3149600" cy="224631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en-US" altLang="zh-CN" sz="2800" b="1" i="1" dirty="0">
                <a:latin typeface="Times New Roman" panose="02020603050405020304" pitchFamily="18" charset="0"/>
              </a:rPr>
              <a:t>   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的波形与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的大小有关，随着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的比值减小，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形成正、负尖脉冲，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τ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RC&lt;&lt; t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3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3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6" grpId="0"/>
      <p:bldP spid="133147" grpId="0"/>
      <p:bldP spid="133148" grpId="0"/>
      <p:bldP spid="133149" grpId="0"/>
      <p:bldP spid="15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03275"/>
            <a:ext cx="2103438" cy="609600"/>
          </a:xfrm>
          <a:ln>
            <a:miter lim="800000"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积分电路</a:t>
            </a:r>
          </a:p>
        </p:txBody>
      </p:sp>
      <p:sp>
        <p:nvSpPr>
          <p:cNvPr id="134147" name="Text Box 3"/>
          <p:cNvSpPr txBox="1">
            <a:spLocks noChangeArrowheads="1"/>
          </p:cNvSpPr>
          <p:nvPr/>
        </p:nvSpPr>
        <p:spPr bwMode="auto">
          <a:xfrm>
            <a:off x="758825" y="1951038"/>
            <a:ext cx="1371600" cy="685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条件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755650" y="2986088"/>
            <a:ext cx="39528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(2) 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从电容器两端输出。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490538" y="3727450"/>
            <a:ext cx="4945062" cy="638175"/>
            <a:chOff x="384" y="2713"/>
            <a:chExt cx="3115" cy="402"/>
          </a:xfrm>
        </p:grpSpPr>
        <p:sp>
          <p:nvSpPr>
            <p:cNvPr id="134151" name="Text Box 7"/>
            <p:cNvSpPr txBox="1">
              <a:spLocks noChangeArrowheads="1"/>
            </p:cNvSpPr>
            <p:nvPr/>
          </p:nvSpPr>
          <p:spPr bwMode="auto">
            <a:xfrm>
              <a:off x="384" y="2740"/>
              <a:ext cx="798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由图：</a:t>
              </a:r>
            </a:p>
          </p:txBody>
        </p:sp>
        <p:graphicFrame>
          <p:nvGraphicFramePr>
            <p:cNvPr id="79932" name="Object 8"/>
            <p:cNvGraphicFramePr>
              <a:graphicFrameLocks/>
            </p:cNvGraphicFramePr>
            <p:nvPr/>
          </p:nvGraphicFramePr>
          <p:xfrm>
            <a:off x="1034" y="2713"/>
            <a:ext cx="2465" cy="402"/>
          </p:xfrm>
          <a:graphic>
            <a:graphicData uri="http://schemas.openxmlformats.org/presentationml/2006/ole">
              <p:oleObj spid="_x0000_s96266" r:id="rId3" imgW="1740240" imgH="114480" progId="Equation.3">
                <p:embed/>
              </p:oleObj>
            </a:graphicData>
          </a:graphic>
        </p:graphicFrame>
      </p:grpSp>
      <p:graphicFrame>
        <p:nvGraphicFramePr>
          <p:cNvPr id="134153" name="Object 9"/>
          <p:cNvGraphicFramePr>
            <a:graphicFrameLocks/>
          </p:cNvGraphicFramePr>
          <p:nvPr/>
        </p:nvGraphicFramePr>
        <p:xfrm>
          <a:off x="1763713" y="4437063"/>
          <a:ext cx="1295400" cy="954087"/>
        </p:xfrm>
        <a:graphic>
          <a:graphicData uri="http://schemas.openxmlformats.org/presentationml/2006/ole">
            <p:oleObj spid="_x0000_s96265" r:id="rId4" imgW="381240" imgH="368280" progId="Equation.DSMT4">
              <p:embed/>
            </p:oleObj>
          </a:graphicData>
        </a:graphic>
      </p:graphicFrame>
      <p:graphicFrame>
        <p:nvGraphicFramePr>
          <p:cNvPr id="134155" name="Object 11"/>
          <p:cNvGraphicFramePr>
            <a:graphicFrameLocks/>
          </p:cNvGraphicFramePr>
          <p:nvPr/>
        </p:nvGraphicFramePr>
        <p:xfrm>
          <a:off x="5507038" y="3756025"/>
          <a:ext cx="1585912" cy="609600"/>
        </p:xfrm>
        <a:graphic>
          <a:graphicData uri="http://schemas.openxmlformats.org/presentationml/2006/ole">
            <p:oleObj spid="_x0000_s96264" r:id="rId5" imgW="648000" imgH="139680" progId="Equation.3">
              <p:embed/>
            </p:oleObj>
          </a:graphicData>
        </a:graphic>
      </p:graphicFrame>
      <p:sp>
        <p:nvSpPr>
          <p:cNvPr id="134156" name="Rectangle 12" descr="40%"/>
          <p:cNvSpPr/>
          <p:nvPr/>
        </p:nvSpPr>
        <p:spPr>
          <a:xfrm>
            <a:off x="5435600" y="4365625"/>
            <a:ext cx="3432175" cy="954088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输出电压与输入电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压近似成积分关系。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2339975" y="966788"/>
            <a:ext cx="3230563" cy="1670050"/>
            <a:chOff x="1483" y="2064"/>
            <a:chExt cx="2035" cy="1052"/>
          </a:xfrm>
        </p:grpSpPr>
        <p:graphicFrame>
          <p:nvGraphicFramePr>
            <p:cNvPr id="79914" name="Object 1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776" y="2064"/>
            <a:ext cx="352" cy="352"/>
          </p:xfrm>
          <a:graphic>
            <a:graphicData uri="http://schemas.openxmlformats.org/presentationml/2006/ole">
              <p:oleObj spid="_x0000_s96263" r:id="rId6" imgW="63360" imgH="114480" progId="Equation.3">
                <p:embed/>
              </p:oleObj>
            </a:graphicData>
          </a:graphic>
        </p:graphicFrame>
        <p:grpSp>
          <p:nvGrpSpPr>
            <p:cNvPr id="79915" name="Group 16"/>
            <p:cNvGrpSpPr/>
            <p:nvPr/>
          </p:nvGrpSpPr>
          <p:grpSpPr>
            <a:xfrm>
              <a:off x="1483" y="2256"/>
              <a:ext cx="2035" cy="860"/>
              <a:chOff x="1483" y="2256"/>
              <a:chExt cx="2035" cy="860"/>
            </a:xfrm>
          </p:grpSpPr>
          <p:sp>
            <p:nvSpPr>
              <p:cNvPr id="79916" name="Line 17"/>
              <p:cNvSpPr/>
              <p:nvPr/>
            </p:nvSpPr>
            <p:spPr>
              <a:xfrm flipV="1">
                <a:off x="1732" y="2256"/>
                <a:ext cx="0" cy="5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9917" name="Line 18"/>
              <p:cNvSpPr/>
              <p:nvPr/>
            </p:nvSpPr>
            <p:spPr>
              <a:xfrm flipV="1">
                <a:off x="2176" y="2529"/>
                <a:ext cx="0" cy="298"/>
              </a:xfrm>
              <a:prstGeom prst="line">
                <a:avLst/>
              </a:prstGeom>
              <a:ln w="38100" cap="flat" cmpd="sng">
                <a:solidFill>
                  <a:srgbClr val="008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918" name="Line 19"/>
              <p:cNvSpPr/>
              <p:nvPr/>
            </p:nvSpPr>
            <p:spPr>
              <a:xfrm flipH="1" flipV="1">
                <a:off x="1721" y="2529"/>
                <a:ext cx="455" cy="10"/>
              </a:xfrm>
              <a:prstGeom prst="line">
                <a:avLst/>
              </a:prstGeom>
              <a:ln w="38100" cap="flat" cmpd="sng">
                <a:solidFill>
                  <a:srgbClr val="008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919" name="Rectangle 20"/>
              <p:cNvSpPr/>
              <p:nvPr/>
            </p:nvSpPr>
            <p:spPr>
              <a:xfrm>
                <a:off x="2506" y="2827"/>
                <a:ext cx="190" cy="28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90488" tIns="44450" rIns="90488" bIns="4445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762000">
                  <a:spcBef>
                    <a:spcPct val="50000"/>
                  </a:spcBef>
                  <a:buNone/>
                </a:pPr>
                <a:r>
                  <a:rPr lang="en-US" altLang="zh-CN" sz="2400" b="1" i="1" dirty="0">
                    <a:latin typeface="Times New Roman" panose="02020603050405020304" pitchFamily="18" charset="0"/>
                  </a:rPr>
                  <a:t>T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920" name="Line 21"/>
              <p:cNvSpPr/>
              <p:nvPr/>
            </p:nvSpPr>
            <p:spPr>
              <a:xfrm flipV="1">
                <a:off x="1732" y="2830"/>
                <a:ext cx="1700" cy="2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9921" name="Line 22"/>
              <p:cNvSpPr/>
              <p:nvPr/>
            </p:nvSpPr>
            <p:spPr>
              <a:xfrm flipV="1">
                <a:off x="3137" y="2529"/>
                <a:ext cx="0" cy="298"/>
              </a:xfrm>
              <a:prstGeom prst="line">
                <a:avLst/>
              </a:prstGeom>
              <a:ln w="38100" cap="flat" cmpd="sng">
                <a:solidFill>
                  <a:srgbClr val="008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922" name="Line 23"/>
              <p:cNvSpPr/>
              <p:nvPr/>
            </p:nvSpPr>
            <p:spPr>
              <a:xfrm flipH="1">
                <a:off x="2660" y="2539"/>
                <a:ext cx="477" cy="0"/>
              </a:xfrm>
              <a:prstGeom prst="line">
                <a:avLst/>
              </a:prstGeom>
              <a:ln w="38100" cap="flat" cmpd="sng">
                <a:solidFill>
                  <a:srgbClr val="008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923" name="Line 24"/>
              <p:cNvSpPr/>
              <p:nvPr/>
            </p:nvSpPr>
            <p:spPr>
              <a:xfrm flipV="1">
                <a:off x="2652" y="2529"/>
                <a:ext cx="0" cy="298"/>
              </a:xfrm>
              <a:prstGeom prst="line">
                <a:avLst/>
              </a:prstGeom>
              <a:ln w="38100" cap="flat" cmpd="sng">
                <a:solidFill>
                  <a:srgbClr val="008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924" name="Rectangle 25"/>
              <p:cNvSpPr/>
              <p:nvPr/>
            </p:nvSpPr>
            <p:spPr>
              <a:xfrm>
                <a:off x="3295" y="2784"/>
                <a:ext cx="223" cy="32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90488" tIns="44450" rIns="90488" bIns="4445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defTabSz="762000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t</a:t>
                </a:r>
                <a:endPara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925" name="Text Box 26"/>
              <p:cNvSpPr txBox="1"/>
              <p:nvPr/>
            </p:nvSpPr>
            <p:spPr>
              <a:xfrm>
                <a:off x="1483" y="2361"/>
                <a:ext cx="257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U</a:t>
                </a:r>
              </a:p>
            </p:txBody>
          </p:sp>
          <p:sp>
            <p:nvSpPr>
              <p:cNvPr id="79926" name="Line 27"/>
              <p:cNvSpPr/>
              <p:nvPr/>
            </p:nvSpPr>
            <p:spPr>
              <a:xfrm>
                <a:off x="1743" y="2907"/>
                <a:ext cx="433" cy="0"/>
              </a:xfrm>
              <a:prstGeom prst="line">
                <a:avLst/>
              </a:prstGeom>
              <a:ln w="28575" cap="flat" cmpd="sng">
                <a:solidFill>
                  <a:schemeClr val="tx2"/>
                </a:solidFill>
                <a:prstDash val="solid"/>
                <a:headEnd type="arrow" w="med" len="med"/>
                <a:tailEnd type="arrow" w="med" len="med"/>
              </a:ln>
            </p:spPr>
          </p:sp>
          <p:sp>
            <p:nvSpPr>
              <p:cNvPr id="79927" name="Line 28"/>
              <p:cNvSpPr/>
              <p:nvPr/>
            </p:nvSpPr>
            <p:spPr>
              <a:xfrm>
                <a:off x="1735" y="2825"/>
                <a:ext cx="0" cy="20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928" name="Line 29"/>
              <p:cNvSpPr/>
              <p:nvPr/>
            </p:nvSpPr>
            <p:spPr>
              <a:xfrm>
                <a:off x="2176" y="2825"/>
                <a:ext cx="0" cy="20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929" name="Text Box 30"/>
              <p:cNvSpPr txBox="1"/>
              <p:nvPr/>
            </p:nvSpPr>
            <p:spPr>
              <a:xfrm>
                <a:off x="1518" y="2628"/>
                <a:ext cx="229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79930" name="Rectangle 31"/>
              <p:cNvSpPr/>
              <p:nvPr/>
            </p:nvSpPr>
            <p:spPr>
              <a:xfrm>
                <a:off x="1824" y="2457"/>
                <a:ext cx="263" cy="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</p:grpSp>
      <p:graphicFrame>
        <p:nvGraphicFramePr>
          <p:cNvPr id="134176" name="Object 32"/>
          <p:cNvGraphicFramePr>
            <a:graphicFrameLocks/>
          </p:cNvGraphicFramePr>
          <p:nvPr/>
        </p:nvGraphicFramePr>
        <p:xfrm>
          <a:off x="1187450" y="5256213"/>
          <a:ext cx="5116513" cy="984250"/>
        </p:xfrm>
        <a:graphic>
          <a:graphicData uri="http://schemas.openxmlformats.org/presentationml/2006/ole">
            <p:oleObj spid="_x0000_s96262" r:id="rId7" imgW="2044700" imgH="393700" progId="Equation.3">
              <p:embed/>
            </p:oleObj>
          </a:graphicData>
        </a:graphic>
      </p:graphicFrame>
      <p:grpSp>
        <p:nvGrpSpPr>
          <p:cNvPr id="79883" name="Group 33"/>
          <p:cNvGrpSpPr/>
          <p:nvPr/>
        </p:nvGrpSpPr>
        <p:grpSpPr>
          <a:xfrm>
            <a:off x="5776913" y="766763"/>
            <a:ext cx="2971800" cy="2446337"/>
            <a:chOff x="3648" y="288"/>
            <a:chExt cx="1872" cy="1541"/>
          </a:xfrm>
        </p:grpSpPr>
        <p:graphicFrame>
          <p:nvGraphicFramePr>
            <p:cNvPr id="79887" name="Object 34"/>
            <p:cNvGraphicFramePr>
              <a:graphicFrameLocks/>
            </p:cNvGraphicFramePr>
            <p:nvPr/>
          </p:nvGraphicFramePr>
          <p:xfrm>
            <a:off x="4032" y="1488"/>
            <a:ext cx="1298" cy="341"/>
          </p:xfrm>
          <a:graphic>
            <a:graphicData uri="http://schemas.openxmlformats.org/presentationml/2006/ole">
              <p:oleObj spid="_x0000_s96261" r:id="rId8" imgW="978120" imgH="127080" progId="Equation.3">
                <p:embed/>
              </p:oleObj>
            </a:graphicData>
          </a:graphic>
        </p:graphicFrame>
        <p:sp>
          <p:nvSpPr>
            <p:cNvPr id="79888" name="Rectangle 35"/>
            <p:cNvSpPr/>
            <p:nvPr/>
          </p:nvSpPr>
          <p:spPr>
            <a:xfrm>
              <a:off x="4512" y="960"/>
              <a:ext cx="244" cy="28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79889" name="Line 36"/>
            <p:cNvSpPr/>
            <p:nvPr/>
          </p:nvSpPr>
          <p:spPr>
            <a:xfrm>
              <a:off x="4464" y="649"/>
              <a:ext cx="921" cy="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9890" name="Line 37"/>
            <p:cNvSpPr/>
            <p:nvPr/>
          </p:nvSpPr>
          <p:spPr>
            <a:xfrm flipV="1">
              <a:off x="3806" y="649"/>
              <a:ext cx="370" cy="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9891" name="Line 38"/>
            <p:cNvSpPr/>
            <p:nvPr/>
          </p:nvSpPr>
          <p:spPr>
            <a:xfrm flipV="1">
              <a:off x="4850" y="1104"/>
              <a:ext cx="0" cy="397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9892" name="Rectangle 39"/>
            <p:cNvSpPr/>
            <p:nvPr/>
          </p:nvSpPr>
          <p:spPr>
            <a:xfrm rot="5400000" flipH="1" flipV="1">
              <a:off x="4271" y="504"/>
              <a:ext cx="106" cy="279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9893" name="Line 40"/>
            <p:cNvSpPr/>
            <p:nvPr/>
          </p:nvSpPr>
          <p:spPr>
            <a:xfrm flipH="1" flipV="1">
              <a:off x="3788" y="1501"/>
              <a:ext cx="1597" cy="11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9894" name="Rectangle 41"/>
            <p:cNvSpPr/>
            <p:nvPr/>
          </p:nvSpPr>
          <p:spPr>
            <a:xfrm>
              <a:off x="4176" y="336"/>
              <a:ext cx="339" cy="289"/>
            </a:xfrm>
            <a:prstGeom prst="rect">
              <a:avLst/>
            </a:prstGeom>
            <a:noFill/>
            <a:ln w="381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sz="24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graphicFrame>
          <p:nvGraphicFramePr>
            <p:cNvPr id="79895" name="Object 4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648" y="901"/>
            <a:ext cx="248" cy="339"/>
          </p:xfrm>
          <a:graphic>
            <a:graphicData uri="http://schemas.openxmlformats.org/presentationml/2006/ole">
              <p:oleObj spid="_x0000_s96260" r:id="rId9" imgW="63360" imgH="114480" progId="Equation.3">
                <p:embed/>
              </p:oleObj>
            </a:graphicData>
          </a:graphic>
        </p:graphicFrame>
        <p:grpSp>
          <p:nvGrpSpPr>
            <p:cNvPr id="79896" name="Group 43"/>
            <p:cNvGrpSpPr/>
            <p:nvPr/>
          </p:nvGrpSpPr>
          <p:grpSpPr>
            <a:xfrm rot="5400000">
              <a:off x="4800" y="951"/>
              <a:ext cx="89" cy="241"/>
              <a:chOff x="4177" y="625"/>
              <a:chExt cx="89" cy="241"/>
            </a:xfrm>
          </p:grpSpPr>
          <p:sp>
            <p:nvSpPr>
              <p:cNvPr id="79912" name="Line 44"/>
              <p:cNvSpPr/>
              <p:nvPr/>
            </p:nvSpPr>
            <p:spPr>
              <a:xfrm flipH="1">
                <a:off x="4177" y="625"/>
                <a:ext cx="0" cy="241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913" name="Line 45"/>
              <p:cNvSpPr/>
              <p:nvPr/>
            </p:nvSpPr>
            <p:spPr>
              <a:xfrm flipH="1">
                <a:off x="4266" y="625"/>
                <a:ext cx="0" cy="241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aphicFrame>
          <p:nvGraphicFramePr>
            <p:cNvPr id="79897" name="Object 4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237" y="893"/>
            <a:ext cx="283" cy="347"/>
          </p:xfrm>
          <a:graphic>
            <a:graphicData uri="http://schemas.openxmlformats.org/presentationml/2006/ole">
              <p:oleObj spid="_x0000_s96259" r:id="rId10" imgW="63360" imgH="114480" progId="Equation.3">
                <p:embed/>
              </p:oleObj>
            </a:graphicData>
          </a:graphic>
        </p:graphicFrame>
        <p:sp>
          <p:nvSpPr>
            <p:cNvPr id="79898" name="Oval 47"/>
            <p:cNvSpPr/>
            <p:nvPr/>
          </p:nvSpPr>
          <p:spPr>
            <a:xfrm>
              <a:off x="3737" y="1476"/>
              <a:ext cx="47" cy="47"/>
            </a:xfrm>
            <a:prstGeom prst="ellipse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9899" name="Oval 48"/>
            <p:cNvSpPr/>
            <p:nvPr/>
          </p:nvSpPr>
          <p:spPr>
            <a:xfrm>
              <a:off x="3761" y="626"/>
              <a:ext cx="47" cy="47"/>
            </a:xfrm>
            <a:prstGeom prst="ellipse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9900" name="Oval 49"/>
            <p:cNvSpPr/>
            <p:nvPr/>
          </p:nvSpPr>
          <p:spPr>
            <a:xfrm>
              <a:off x="5383" y="1485"/>
              <a:ext cx="47" cy="47"/>
            </a:xfrm>
            <a:prstGeom prst="ellipse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9901" name="Oval 50"/>
            <p:cNvSpPr/>
            <p:nvPr/>
          </p:nvSpPr>
          <p:spPr>
            <a:xfrm>
              <a:off x="5363" y="615"/>
              <a:ext cx="47" cy="47"/>
            </a:xfrm>
            <a:prstGeom prst="ellipse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9902" name="Text Box 51"/>
            <p:cNvSpPr txBox="1"/>
            <p:nvPr/>
          </p:nvSpPr>
          <p:spPr>
            <a:xfrm>
              <a:off x="3667" y="605"/>
              <a:ext cx="24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9903" name="Text Box 52"/>
            <p:cNvSpPr txBox="1"/>
            <p:nvPr/>
          </p:nvSpPr>
          <p:spPr>
            <a:xfrm>
              <a:off x="3682" y="1158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79904" name="Text Box 53"/>
            <p:cNvSpPr txBox="1"/>
            <p:nvPr/>
          </p:nvSpPr>
          <p:spPr>
            <a:xfrm>
              <a:off x="5274" y="605"/>
              <a:ext cx="24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9905" name="Text Box 54"/>
            <p:cNvSpPr txBox="1"/>
            <p:nvPr/>
          </p:nvSpPr>
          <p:spPr>
            <a:xfrm>
              <a:off x="5289" y="1158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79906" name="Line 55"/>
            <p:cNvSpPr/>
            <p:nvPr/>
          </p:nvSpPr>
          <p:spPr>
            <a:xfrm>
              <a:off x="3806" y="560"/>
              <a:ext cx="361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79907" name="Object 5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890" y="288"/>
            <a:ext cx="141" cy="279"/>
          </p:xfrm>
          <a:graphic>
            <a:graphicData uri="http://schemas.openxmlformats.org/presentationml/2006/ole">
              <p:oleObj spid="_x0000_s96258" r:id="rId11" imgW="0" imgH="76320" progId="Equation.3">
                <p:embed/>
              </p:oleObj>
            </a:graphicData>
          </a:graphic>
        </p:graphicFrame>
        <p:graphicFrame>
          <p:nvGraphicFramePr>
            <p:cNvPr id="79908" name="Object 5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206" y="682"/>
            <a:ext cx="284" cy="342"/>
          </p:xfrm>
          <a:graphic>
            <a:graphicData uri="http://schemas.openxmlformats.org/presentationml/2006/ole">
              <p:oleObj spid="_x0000_s96257" r:id="rId12" imgW="88920" imgH="114480" progId="Equation.3">
                <p:embed/>
              </p:oleObj>
            </a:graphicData>
          </a:graphic>
        </p:graphicFrame>
        <p:sp>
          <p:nvSpPr>
            <p:cNvPr id="79909" name="Text Box 58"/>
            <p:cNvSpPr txBox="1"/>
            <p:nvPr/>
          </p:nvSpPr>
          <p:spPr>
            <a:xfrm>
              <a:off x="3986" y="724"/>
              <a:ext cx="246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9910" name="Text Box 59"/>
            <p:cNvSpPr txBox="1"/>
            <p:nvPr/>
          </p:nvSpPr>
          <p:spPr>
            <a:xfrm>
              <a:off x="4449" y="605"/>
              <a:ext cx="229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79911" name="Line 60"/>
            <p:cNvSpPr/>
            <p:nvPr/>
          </p:nvSpPr>
          <p:spPr>
            <a:xfrm flipV="1">
              <a:off x="4848" y="646"/>
              <a:ext cx="0" cy="36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9C3B37-7BA6-4687-9E02-73E63F65265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62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762000" y="2492375"/>
            <a:ext cx="29876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(1)  </a:t>
            </a:r>
            <a:r>
              <a:rPr kumimoji="1" lang="en-US" altLang="zh-CN" sz="28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τ</a:t>
            </a: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= </a:t>
            </a:r>
            <a:r>
              <a:rPr kumimoji="1" lang="en-US" altLang="zh-CN" sz="2800" b="1" i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 </a:t>
            </a: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&lt;&lt; </a:t>
            </a:r>
            <a:r>
              <a:rPr kumimoji="1" lang="en-US" altLang="zh-CN" sz="2800" b="1" i="1" kern="1200" cap="none" spc="0" normalizeH="0" baseline="0" noProof="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800" b="1" kern="1200" cap="none" spc="0" normalizeH="0" baseline="-25000" noProof="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</a:t>
            </a:r>
            <a:r>
              <a:rPr kumimoji="1" lang="zh-CN" altLang="en-US" sz="2800" b="1" kern="1200" cap="none" spc="0" normalizeH="0" baseline="-2500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  <a:endParaRPr kumimoji="1" lang="zh-CN" altLang="en-US" sz="2800" b="1" kern="1200" cap="none" spc="0" normalizeH="0" baseline="0" noProof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/>
      <p:bldP spid="134149" grpId="0"/>
      <p:bldP spid="134156" grpId="0" animBg="1"/>
      <p:bldP spid="6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3171825" y="1881188"/>
            <a:ext cx="2398713" cy="1441450"/>
            <a:chOff x="1585" y="1536"/>
            <a:chExt cx="1879" cy="908"/>
          </a:xfrm>
        </p:grpSpPr>
        <p:sp>
          <p:nvSpPr>
            <p:cNvPr id="80962" name="Line 4"/>
            <p:cNvSpPr/>
            <p:nvPr/>
          </p:nvSpPr>
          <p:spPr>
            <a:xfrm>
              <a:off x="1585" y="1536"/>
              <a:ext cx="0" cy="90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80963" name="Line 5"/>
            <p:cNvSpPr/>
            <p:nvPr/>
          </p:nvSpPr>
          <p:spPr>
            <a:xfrm>
              <a:off x="2213" y="1536"/>
              <a:ext cx="0" cy="90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80964" name="Line 6"/>
            <p:cNvSpPr/>
            <p:nvPr/>
          </p:nvSpPr>
          <p:spPr>
            <a:xfrm>
              <a:off x="2837" y="1536"/>
              <a:ext cx="0" cy="90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80965" name="Line 7"/>
            <p:cNvSpPr/>
            <p:nvPr/>
          </p:nvSpPr>
          <p:spPr>
            <a:xfrm>
              <a:off x="3464" y="1536"/>
              <a:ext cx="0" cy="90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80899" name="Rectangle 8"/>
          <p:cNvSpPr/>
          <p:nvPr/>
        </p:nvSpPr>
        <p:spPr>
          <a:xfrm>
            <a:off x="3965575" y="1785938"/>
            <a:ext cx="430213" cy="582612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762000">
              <a:spcBef>
                <a:spcPct val="50000"/>
              </a:spcBef>
              <a:buNone/>
            </a:pPr>
            <a:r>
              <a:rPr lang="en-US" altLang="zh-CN" b="1" i="1" dirty="0">
                <a:latin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2800" b="1" i="1" dirty="0">
              <a:latin typeface="Times New Roman" panose="02020603050405020304" pitchFamily="18" charset="0"/>
            </a:endParaRPr>
          </a:p>
        </p:txBody>
      </p:sp>
      <p:sp>
        <p:nvSpPr>
          <p:cNvPr id="80900" name="Rectangle 9"/>
          <p:cNvSpPr/>
          <p:nvPr/>
        </p:nvSpPr>
        <p:spPr>
          <a:xfrm>
            <a:off x="1941513" y="1098550"/>
            <a:ext cx="369887" cy="52070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762000">
              <a:spcBef>
                <a:spcPct val="50000"/>
              </a:spcBef>
              <a:buNone/>
            </a:pPr>
            <a:r>
              <a:rPr lang="en-US" altLang="zh-CN" sz="2800" b="1" i="1" dirty="0">
                <a:solidFill>
                  <a:srgbClr val="FF3300"/>
                </a:solidFill>
                <a:latin typeface="Times New Roman" panose="02020603050405020304" pitchFamily="18" charset="0"/>
              </a:rPr>
              <a:t>U</a:t>
            </a:r>
          </a:p>
        </p:txBody>
      </p:sp>
      <p:grpSp>
        <p:nvGrpSpPr>
          <p:cNvPr id="80901" name="Group 10"/>
          <p:cNvGrpSpPr/>
          <p:nvPr/>
        </p:nvGrpSpPr>
        <p:grpSpPr>
          <a:xfrm>
            <a:off x="2379663" y="1362075"/>
            <a:ext cx="793750" cy="571500"/>
            <a:chOff x="3232" y="1181"/>
            <a:chExt cx="620" cy="376"/>
          </a:xfrm>
        </p:grpSpPr>
        <p:sp>
          <p:nvSpPr>
            <p:cNvPr id="80960" name="Line 11"/>
            <p:cNvSpPr/>
            <p:nvPr/>
          </p:nvSpPr>
          <p:spPr>
            <a:xfrm flipV="1">
              <a:off x="3839" y="1181"/>
              <a:ext cx="0" cy="376"/>
            </a:xfrm>
            <a:prstGeom prst="line">
              <a:avLst/>
            </a:prstGeom>
            <a:ln w="508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0961" name="Line 12"/>
            <p:cNvSpPr/>
            <p:nvPr/>
          </p:nvSpPr>
          <p:spPr>
            <a:xfrm flipH="1">
              <a:off x="3232" y="1196"/>
              <a:ext cx="620" cy="0"/>
            </a:xfrm>
            <a:prstGeom prst="line">
              <a:avLst/>
            </a:prstGeom>
            <a:ln w="508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80902" name="Group 13"/>
          <p:cNvGrpSpPr/>
          <p:nvPr/>
        </p:nvGrpSpPr>
        <p:grpSpPr>
          <a:xfrm>
            <a:off x="2363788" y="806450"/>
            <a:ext cx="4667250" cy="1530350"/>
            <a:chOff x="1773" y="508"/>
            <a:chExt cx="2940" cy="964"/>
          </a:xfrm>
        </p:grpSpPr>
        <p:sp>
          <p:nvSpPr>
            <p:cNvPr id="80957" name="Line 14"/>
            <p:cNvSpPr/>
            <p:nvPr/>
          </p:nvSpPr>
          <p:spPr>
            <a:xfrm flipV="1">
              <a:off x="1780" y="508"/>
              <a:ext cx="0" cy="681"/>
            </a:xfrm>
            <a:prstGeom prst="line">
              <a:avLst/>
            </a:prstGeom>
            <a:ln w="508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58" name="Rectangle 15"/>
            <p:cNvSpPr/>
            <p:nvPr/>
          </p:nvSpPr>
          <p:spPr>
            <a:xfrm>
              <a:off x="4491" y="1105"/>
              <a:ext cx="222" cy="36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80959" name="Line 16"/>
            <p:cNvSpPr/>
            <p:nvPr/>
          </p:nvSpPr>
          <p:spPr>
            <a:xfrm flipV="1">
              <a:off x="1773" y="1197"/>
              <a:ext cx="2786" cy="8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80903" name="Line 17"/>
          <p:cNvSpPr/>
          <p:nvPr/>
        </p:nvSpPr>
        <p:spPr>
          <a:xfrm flipV="1">
            <a:off x="4768850" y="1368425"/>
            <a:ext cx="0" cy="571500"/>
          </a:xfrm>
          <a:prstGeom prst="line">
            <a:avLst/>
          </a:prstGeom>
          <a:ln w="508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04" name="Line 18"/>
          <p:cNvSpPr/>
          <p:nvPr/>
        </p:nvSpPr>
        <p:spPr>
          <a:xfrm flipH="1">
            <a:off x="3976688" y="1390650"/>
            <a:ext cx="793750" cy="0"/>
          </a:xfrm>
          <a:prstGeom prst="line">
            <a:avLst/>
          </a:prstGeom>
          <a:ln w="508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05" name="Line 19"/>
          <p:cNvSpPr/>
          <p:nvPr/>
        </p:nvSpPr>
        <p:spPr>
          <a:xfrm flipV="1">
            <a:off x="3970338" y="1390650"/>
            <a:ext cx="0" cy="571500"/>
          </a:xfrm>
          <a:prstGeom prst="line">
            <a:avLst/>
          </a:prstGeom>
          <a:ln w="508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80906" name="Group 20"/>
          <p:cNvGrpSpPr/>
          <p:nvPr/>
        </p:nvGrpSpPr>
        <p:grpSpPr>
          <a:xfrm>
            <a:off x="5570538" y="1377950"/>
            <a:ext cx="800100" cy="595313"/>
            <a:chOff x="2206" y="1186"/>
            <a:chExt cx="624" cy="391"/>
          </a:xfrm>
        </p:grpSpPr>
        <p:sp>
          <p:nvSpPr>
            <p:cNvPr id="80954" name="Line 21"/>
            <p:cNvSpPr/>
            <p:nvPr/>
          </p:nvSpPr>
          <p:spPr>
            <a:xfrm flipV="1">
              <a:off x="2817" y="1186"/>
              <a:ext cx="0" cy="376"/>
            </a:xfrm>
            <a:prstGeom prst="line">
              <a:avLst/>
            </a:prstGeom>
            <a:ln w="508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0955" name="Line 22"/>
            <p:cNvSpPr/>
            <p:nvPr/>
          </p:nvSpPr>
          <p:spPr>
            <a:xfrm flipH="1">
              <a:off x="2210" y="1201"/>
              <a:ext cx="620" cy="0"/>
            </a:xfrm>
            <a:prstGeom prst="line">
              <a:avLst/>
            </a:prstGeom>
            <a:ln w="508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0956" name="Line 23"/>
            <p:cNvSpPr/>
            <p:nvPr/>
          </p:nvSpPr>
          <p:spPr>
            <a:xfrm flipV="1">
              <a:off x="2206" y="1201"/>
              <a:ext cx="0" cy="376"/>
            </a:xfrm>
            <a:prstGeom prst="line">
              <a:avLst/>
            </a:prstGeom>
            <a:ln w="508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80907" name="Rectangle 24"/>
          <p:cNvSpPr/>
          <p:nvPr/>
        </p:nvSpPr>
        <p:spPr>
          <a:xfrm>
            <a:off x="3168650" y="1785938"/>
            <a:ext cx="430213" cy="582612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762000">
              <a:spcBef>
                <a:spcPct val="50000"/>
              </a:spcBef>
              <a:buNone/>
            </a:pPr>
            <a:r>
              <a:rPr lang="en-US" altLang="zh-CN" b="1" i="1" dirty="0">
                <a:latin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endParaRPr lang="en-US" altLang="zh-CN" sz="2800" b="1" i="1" dirty="0">
              <a:latin typeface="Times New Roman" panose="02020603050405020304" pitchFamily="18" charset="0"/>
            </a:endParaRPr>
          </a:p>
        </p:txBody>
      </p:sp>
      <p:sp>
        <p:nvSpPr>
          <p:cNvPr id="135193" name="Arc 25"/>
          <p:cNvSpPr/>
          <p:nvPr/>
        </p:nvSpPr>
        <p:spPr>
          <a:xfrm rot="-132899" flipV="1">
            <a:off x="2373313" y="2868613"/>
            <a:ext cx="800100" cy="458787"/>
          </a:xfrm>
          <a:custGeom>
            <a:avLst/>
            <a:gdLst>
              <a:gd name="txL" fmla="*/ 0 w 21769"/>
              <a:gd name="txT" fmla="*/ 0 h 21600"/>
              <a:gd name="txR" fmla="*/ 21769 w 21769"/>
              <a:gd name="txB" fmla="*/ 21600 h 21600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21769" h="21600" fill="none">
                <a:moveTo>
                  <a:pt x="21768" y="21598"/>
                </a:moveTo>
                <a:cubicBezTo>
                  <a:pt x="21692" y="21599"/>
                  <a:pt x="21615" y="21599"/>
                  <a:pt x="21538" y="21600"/>
                </a:cubicBezTo>
                <a:cubicBezTo>
                  <a:pt x="10240" y="21600"/>
                  <a:pt x="852" y="12894"/>
                  <a:pt x="-1" y="1630"/>
                </a:cubicBezTo>
              </a:path>
              <a:path w="21769" h="21600" stroke="0">
                <a:moveTo>
                  <a:pt x="21768" y="21598"/>
                </a:moveTo>
                <a:cubicBezTo>
                  <a:pt x="21692" y="21599"/>
                  <a:pt x="21615" y="21599"/>
                  <a:pt x="21538" y="21600"/>
                </a:cubicBezTo>
                <a:cubicBezTo>
                  <a:pt x="10240" y="21600"/>
                  <a:pt x="852" y="12894"/>
                  <a:pt x="-1" y="1630"/>
                </a:cubicBezTo>
                <a:lnTo>
                  <a:pt x="21538" y="0"/>
                </a:lnTo>
                <a:lnTo>
                  <a:pt x="21768" y="21598"/>
                </a:lnTo>
                <a:close/>
              </a:path>
            </a:pathLst>
          </a:custGeom>
          <a:noFill/>
          <a:ln w="50800" cap="rnd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194" name="Arc 26"/>
          <p:cNvSpPr/>
          <p:nvPr/>
        </p:nvSpPr>
        <p:spPr>
          <a:xfrm rot="132899">
            <a:off x="3175000" y="2870200"/>
            <a:ext cx="796925" cy="381000"/>
          </a:xfrm>
          <a:custGeom>
            <a:avLst/>
            <a:gdLst>
              <a:gd name="txL" fmla="*/ 0 w 21769"/>
              <a:gd name="txT" fmla="*/ 0 h 21600"/>
              <a:gd name="txR" fmla="*/ 21769 w 21769"/>
              <a:gd name="txB" fmla="*/ 21600 h 21600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21769" h="21600" fill="none">
                <a:moveTo>
                  <a:pt x="21768" y="21598"/>
                </a:moveTo>
                <a:cubicBezTo>
                  <a:pt x="21692" y="21599"/>
                  <a:pt x="21615" y="21599"/>
                  <a:pt x="21538" y="21600"/>
                </a:cubicBezTo>
                <a:cubicBezTo>
                  <a:pt x="10240" y="21600"/>
                  <a:pt x="852" y="12894"/>
                  <a:pt x="-1" y="1630"/>
                </a:cubicBezTo>
              </a:path>
              <a:path w="21769" h="21600" stroke="0">
                <a:moveTo>
                  <a:pt x="21768" y="21598"/>
                </a:moveTo>
                <a:cubicBezTo>
                  <a:pt x="21692" y="21599"/>
                  <a:pt x="21615" y="21599"/>
                  <a:pt x="21538" y="21600"/>
                </a:cubicBezTo>
                <a:cubicBezTo>
                  <a:pt x="10240" y="21600"/>
                  <a:pt x="852" y="12894"/>
                  <a:pt x="-1" y="1630"/>
                </a:cubicBezTo>
                <a:lnTo>
                  <a:pt x="21538" y="0"/>
                </a:lnTo>
                <a:lnTo>
                  <a:pt x="21768" y="21598"/>
                </a:lnTo>
                <a:close/>
              </a:path>
            </a:pathLst>
          </a:custGeom>
          <a:noFill/>
          <a:ln w="50800" cap="rnd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195" name="Arc 27"/>
          <p:cNvSpPr/>
          <p:nvPr/>
        </p:nvSpPr>
        <p:spPr>
          <a:xfrm rot="-132899" flipV="1">
            <a:off x="3971925" y="2871788"/>
            <a:ext cx="800100" cy="460375"/>
          </a:xfrm>
          <a:custGeom>
            <a:avLst/>
            <a:gdLst>
              <a:gd name="txL" fmla="*/ 0 w 21769"/>
              <a:gd name="txT" fmla="*/ 0 h 21600"/>
              <a:gd name="txR" fmla="*/ 21769 w 21769"/>
              <a:gd name="txB" fmla="*/ 21600 h 21600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21769" h="21600" fill="none">
                <a:moveTo>
                  <a:pt x="21768" y="21598"/>
                </a:moveTo>
                <a:cubicBezTo>
                  <a:pt x="21692" y="21599"/>
                  <a:pt x="21615" y="21599"/>
                  <a:pt x="21538" y="21600"/>
                </a:cubicBezTo>
                <a:cubicBezTo>
                  <a:pt x="10240" y="21600"/>
                  <a:pt x="852" y="12894"/>
                  <a:pt x="-1" y="1630"/>
                </a:cubicBezTo>
              </a:path>
              <a:path w="21769" h="21600" stroke="0">
                <a:moveTo>
                  <a:pt x="21768" y="21598"/>
                </a:moveTo>
                <a:cubicBezTo>
                  <a:pt x="21692" y="21599"/>
                  <a:pt x="21615" y="21599"/>
                  <a:pt x="21538" y="21600"/>
                </a:cubicBezTo>
                <a:cubicBezTo>
                  <a:pt x="10240" y="21600"/>
                  <a:pt x="852" y="12894"/>
                  <a:pt x="-1" y="1630"/>
                </a:cubicBezTo>
                <a:lnTo>
                  <a:pt x="21538" y="0"/>
                </a:lnTo>
                <a:lnTo>
                  <a:pt x="21768" y="21598"/>
                </a:lnTo>
                <a:close/>
              </a:path>
            </a:pathLst>
          </a:custGeom>
          <a:noFill/>
          <a:ln w="50800" cap="rnd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196" name="Arc 28"/>
          <p:cNvSpPr/>
          <p:nvPr/>
        </p:nvSpPr>
        <p:spPr>
          <a:xfrm rot="132899">
            <a:off x="4773613" y="2871788"/>
            <a:ext cx="795337" cy="381000"/>
          </a:xfrm>
          <a:custGeom>
            <a:avLst/>
            <a:gdLst>
              <a:gd name="txL" fmla="*/ 0 w 21769"/>
              <a:gd name="txT" fmla="*/ 0 h 21600"/>
              <a:gd name="txR" fmla="*/ 21769 w 21769"/>
              <a:gd name="txB" fmla="*/ 21600 h 21600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21769" h="21600" fill="none">
                <a:moveTo>
                  <a:pt x="21768" y="21598"/>
                </a:moveTo>
                <a:cubicBezTo>
                  <a:pt x="21692" y="21599"/>
                  <a:pt x="21615" y="21599"/>
                  <a:pt x="21538" y="21600"/>
                </a:cubicBezTo>
                <a:cubicBezTo>
                  <a:pt x="10240" y="21600"/>
                  <a:pt x="852" y="12894"/>
                  <a:pt x="-1" y="1630"/>
                </a:cubicBezTo>
              </a:path>
              <a:path w="21769" h="21600" stroke="0">
                <a:moveTo>
                  <a:pt x="21768" y="21598"/>
                </a:moveTo>
                <a:cubicBezTo>
                  <a:pt x="21692" y="21599"/>
                  <a:pt x="21615" y="21599"/>
                  <a:pt x="21538" y="21600"/>
                </a:cubicBezTo>
                <a:cubicBezTo>
                  <a:pt x="10240" y="21600"/>
                  <a:pt x="852" y="12894"/>
                  <a:pt x="-1" y="1630"/>
                </a:cubicBezTo>
                <a:lnTo>
                  <a:pt x="21538" y="0"/>
                </a:lnTo>
                <a:lnTo>
                  <a:pt x="21768" y="21598"/>
                </a:lnTo>
                <a:close/>
              </a:path>
            </a:pathLst>
          </a:custGeom>
          <a:noFill/>
          <a:ln w="57150" cap="rnd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197" name="Arc 29"/>
          <p:cNvSpPr/>
          <p:nvPr/>
        </p:nvSpPr>
        <p:spPr>
          <a:xfrm rot="-132899" flipV="1">
            <a:off x="5570538" y="2868613"/>
            <a:ext cx="800100" cy="460375"/>
          </a:xfrm>
          <a:custGeom>
            <a:avLst/>
            <a:gdLst>
              <a:gd name="txL" fmla="*/ 0 w 21769"/>
              <a:gd name="txT" fmla="*/ 0 h 21600"/>
              <a:gd name="txR" fmla="*/ 21769 w 21769"/>
              <a:gd name="txB" fmla="*/ 21600 h 21600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21769" h="21600" fill="none">
                <a:moveTo>
                  <a:pt x="21768" y="21598"/>
                </a:moveTo>
                <a:cubicBezTo>
                  <a:pt x="21692" y="21599"/>
                  <a:pt x="21615" y="21599"/>
                  <a:pt x="21538" y="21600"/>
                </a:cubicBezTo>
                <a:cubicBezTo>
                  <a:pt x="10240" y="21600"/>
                  <a:pt x="852" y="12894"/>
                  <a:pt x="-1" y="1630"/>
                </a:cubicBezTo>
              </a:path>
              <a:path w="21769" h="21600" stroke="0">
                <a:moveTo>
                  <a:pt x="21768" y="21598"/>
                </a:moveTo>
                <a:cubicBezTo>
                  <a:pt x="21692" y="21599"/>
                  <a:pt x="21615" y="21599"/>
                  <a:pt x="21538" y="21600"/>
                </a:cubicBezTo>
                <a:cubicBezTo>
                  <a:pt x="10240" y="21600"/>
                  <a:pt x="852" y="12894"/>
                  <a:pt x="-1" y="1630"/>
                </a:cubicBezTo>
                <a:lnTo>
                  <a:pt x="21538" y="0"/>
                </a:lnTo>
                <a:lnTo>
                  <a:pt x="21768" y="21598"/>
                </a:lnTo>
                <a:close/>
              </a:path>
            </a:pathLst>
          </a:custGeom>
          <a:noFill/>
          <a:ln w="50800" cap="rnd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30"/>
          <p:cNvGrpSpPr/>
          <p:nvPr/>
        </p:nvGrpSpPr>
        <p:grpSpPr>
          <a:xfrm>
            <a:off x="2363788" y="1981200"/>
            <a:ext cx="4729162" cy="1854200"/>
            <a:chOff x="1773" y="1248"/>
            <a:chExt cx="2979" cy="1168"/>
          </a:xfrm>
        </p:grpSpPr>
        <p:graphicFrame>
          <p:nvGraphicFramePr>
            <p:cNvPr id="80948" name="Object 31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824" y="1248"/>
            <a:ext cx="240" cy="432"/>
          </p:xfrm>
          <a:graphic>
            <a:graphicData uri="http://schemas.openxmlformats.org/presentationml/2006/ole">
              <p:oleObj spid="_x0000_s97282" r:id="rId3" imgW="63360" imgH="114480" progId="Equation.3">
                <p:embed/>
              </p:oleObj>
            </a:graphicData>
          </a:graphic>
        </p:graphicFrame>
        <p:sp>
          <p:nvSpPr>
            <p:cNvPr id="80949" name="Rectangle 32"/>
            <p:cNvSpPr/>
            <p:nvPr/>
          </p:nvSpPr>
          <p:spPr>
            <a:xfrm>
              <a:off x="4530" y="2049"/>
              <a:ext cx="222" cy="36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80950" name="Line 33"/>
            <p:cNvSpPr/>
            <p:nvPr/>
          </p:nvSpPr>
          <p:spPr>
            <a:xfrm flipH="1" flipV="1">
              <a:off x="1779" y="1425"/>
              <a:ext cx="1" cy="672"/>
            </a:xfrm>
            <a:prstGeom prst="line">
              <a:avLst/>
            </a:prstGeom>
            <a:ln w="508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51" name="Line 34"/>
            <p:cNvSpPr/>
            <p:nvPr/>
          </p:nvSpPr>
          <p:spPr>
            <a:xfrm flipV="1">
              <a:off x="1773" y="2097"/>
              <a:ext cx="2863" cy="8"/>
            </a:xfrm>
            <a:prstGeom prst="line">
              <a:avLst/>
            </a:prstGeom>
            <a:ln w="508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52" name="Rectangle 35"/>
            <p:cNvSpPr/>
            <p:nvPr/>
          </p:nvSpPr>
          <p:spPr>
            <a:xfrm>
              <a:off x="2783" y="2022"/>
              <a:ext cx="271" cy="36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2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53" name="Rectangle 36"/>
            <p:cNvSpPr/>
            <p:nvPr/>
          </p:nvSpPr>
          <p:spPr>
            <a:xfrm>
              <a:off x="2280" y="2022"/>
              <a:ext cx="272" cy="36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1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35205" name="Line 37"/>
          <p:cNvSpPr/>
          <p:nvPr/>
        </p:nvSpPr>
        <p:spPr>
          <a:xfrm>
            <a:off x="2373313" y="1371600"/>
            <a:ext cx="4291012" cy="0"/>
          </a:xfrm>
          <a:prstGeom prst="line">
            <a:avLst/>
          </a:prstGeom>
          <a:ln w="19050" cap="flat" cmpd="sng">
            <a:solidFill>
              <a:srgbClr val="FF3300"/>
            </a:solidFill>
            <a:prstDash val="sysDot"/>
            <a:headEnd type="none" w="med" len="med"/>
            <a:tailEnd type="none" w="med" len="med"/>
          </a:ln>
        </p:spPr>
      </p:sp>
      <p:grpSp>
        <p:nvGrpSpPr>
          <p:cNvPr id="7" name="Group 38"/>
          <p:cNvGrpSpPr/>
          <p:nvPr/>
        </p:nvGrpSpPr>
        <p:grpSpPr>
          <a:xfrm>
            <a:off x="2006600" y="2514600"/>
            <a:ext cx="4718050" cy="523875"/>
            <a:chOff x="769" y="1728"/>
            <a:chExt cx="3695" cy="330"/>
          </a:xfrm>
        </p:grpSpPr>
        <p:sp>
          <p:nvSpPr>
            <p:cNvPr id="80946" name="Line 39"/>
            <p:cNvSpPr/>
            <p:nvPr/>
          </p:nvSpPr>
          <p:spPr>
            <a:xfrm>
              <a:off x="1104" y="1920"/>
              <a:ext cx="3360" cy="0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80947" name="Rectangle 40"/>
            <p:cNvSpPr/>
            <p:nvPr/>
          </p:nvSpPr>
          <p:spPr>
            <a:xfrm>
              <a:off x="769" y="1728"/>
              <a:ext cx="348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</p:grpSp>
      <p:grpSp>
        <p:nvGrpSpPr>
          <p:cNvPr id="8" name="Group 41"/>
          <p:cNvGrpSpPr/>
          <p:nvPr/>
        </p:nvGrpSpPr>
        <p:grpSpPr>
          <a:xfrm>
            <a:off x="3170238" y="3352800"/>
            <a:ext cx="2398712" cy="1441450"/>
            <a:chOff x="1585" y="1536"/>
            <a:chExt cx="1879" cy="908"/>
          </a:xfrm>
        </p:grpSpPr>
        <p:sp>
          <p:nvSpPr>
            <p:cNvPr id="80942" name="Line 42"/>
            <p:cNvSpPr/>
            <p:nvPr/>
          </p:nvSpPr>
          <p:spPr>
            <a:xfrm>
              <a:off x="1585" y="1536"/>
              <a:ext cx="0" cy="90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80943" name="Line 43"/>
            <p:cNvSpPr/>
            <p:nvPr/>
          </p:nvSpPr>
          <p:spPr>
            <a:xfrm>
              <a:off x="2213" y="1536"/>
              <a:ext cx="0" cy="90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80944" name="Line 44"/>
            <p:cNvSpPr/>
            <p:nvPr/>
          </p:nvSpPr>
          <p:spPr>
            <a:xfrm>
              <a:off x="2837" y="1536"/>
              <a:ext cx="0" cy="90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80945" name="Line 45"/>
            <p:cNvSpPr/>
            <p:nvPr/>
          </p:nvSpPr>
          <p:spPr>
            <a:xfrm>
              <a:off x="3464" y="1536"/>
              <a:ext cx="0" cy="90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</p:grpSp>
      <p:grpSp>
        <p:nvGrpSpPr>
          <p:cNvPr id="9" name="Group 46"/>
          <p:cNvGrpSpPr/>
          <p:nvPr/>
        </p:nvGrpSpPr>
        <p:grpSpPr>
          <a:xfrm>
            <a:off x="2324100" y="3409950"/>
            <a:ext cx="4729163" cy="1854200"/>
            <a:chOff x="1773" y="2148"/>
            <a:chExt cx="2979" cy="1168"/>
          </a:xfrm>
        </p:grpSpPr>
        <p:graphicFrame>
          <p:nvGraphicFramePr>
            <p:cNvPr id="80936" name="Object 4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818" y="2148"/>
            <a:ext cx="249" cy="447"/>
          </p:xfrm>
          <a:graphic>
            <a:graphicData uri="http://schemas.openxmlformats.org/presentationml/2006/ole">
              <p:oleObj spid="_x0000_s97281" r:id="rId4" imgW="63360" imgH="114480" progId="Equation.3">
                <p:embed/>
              </p:oleObj>
            </a:graphicData>
          </a:graphic>
        </p:graphicFrame>
        <p:sp>
          <p:nvSpPr>
            <p:cNvPr id="80937" name="Rectangle 48"/>
            <p:cNvSpPr/>
            <p:nvPr/>
          </p:nvSpPr>
          <p:spPr>
            <a:xfrm>
              <a:off x="4530" y="2949"/>
              <a:ext cx="222" cy="36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80938" name="Line 49"/>
            <p:cNvSpPr/>
            <p:nvPr/>
          </p:nvSpPr>
          <p:spPr>
            <a:xfrm flipH="1" flipV="1">
              <a:off x="1779" y="2325"/>
              <a:ext cx="1" cy="672"/>
            </a:xfrm>
            <a:prstGeom prst="line">
              <a:avLst/>
            </a:prstGeom>
            <a:ln w="508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39" name="Line 50"/>
            <p:cNvSpPr/>
            <p:nvPr/>
          </p:nvSpPr>
          <p:spPr>
            <a:xfrm flipV="1">
              <a:off x="1773" y="2997"/>
              <a:ext cx="2863" cy="8"/>
            </a:xfrm>
            <a:prstGeom prst="line">
              <a:avLst/>
            </a:prstGeom>
            <a:ln w="508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0" name="Rectangle 51"/>
            <p:cNvSpPr/>
            <p:nvPr/>
          </p:nvSpPr>
          <p:spPr>
            <a:xfrm>
              <a:off x="2783" y="2922"/>
              <a:ext cx="271" cy="36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2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1" name="Rectangle 52"/>
            <p:cNvSpPr/>
            <p:nvPr/>
          </p:nvSpPr>
          <p:spPr>
            <a:xfrm>
              <a:off x="2280" y="2922"/>
              <a:ext cx="272" cy="36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90488" tIns="44450" rIns="90488" bIns="4445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762000">
                <a:spcBef>
                  <a:spcPct val="50000"/>
                </a:spcBef>
                <a:buNone/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1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" name="Group 53"/>
          <p:cNvGrpSpPr/>
          <p:nvPr/>
        </p:nvGrpSpPr>
        <p:grpSpPr>
          <a:xfrm>
            <a:off x="2006600" y="3886200"/>
            <a:ext cx="4718050" cy="523875"/>
            <a:chOff x="769" y="2592"/>
            <a:chExt cx="3695" cy="330"/>
          </a:xfrm>
        </p:grpSpPr>
        <p:sp>
          <p:nvSpPr>
            <p:cNvPr id="80934" name="Line 54"/>
            <p:cNvSpPr/>
            <p:nvPr/>
          </p:nvSpPr>
          <p:spPr>
            <a:xfrm>
              <a:off x="1104" y="2784"/>
              <a:ext cx="3360" cy="0"/>
            </a:xfrm>
            <a:prstGeom prst="line">
              <a:avLst/>
            </a:prstGeom>
            <a:ln w="19050" cap="flat" cmpd="sng">
              <a:solidFill>
                <a:srgbClr val="FF00FF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80935" name="Rectangle 55"/>
            <p:cNvSpPr/>
            <p:nvPr/>
          </p:nvSpPr>
          <p:spPr>
            <a:xfrm>
              <a:off x="769" y="2592"/>
              <a:ext cx="348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</p:grpSp>
      <p:grpSp>
        <p:nvGrpSpPr>
          <p:cNvPr id="11" name="Group 56"/>
          <p:cNvGrpSpPr/>
          <p:nvPr/>
        </p:nvGrpSpPr>
        <p:grpSpPr>
          <a:xfrm>
            <a:off x="2373313" y="4419600"/>
            <a:ext cx="3984625" cy="304800"/>
            <a:chOff x="1056" y="2832"/>
            <a:chExt cx="3120" cy="192"/>
          </a:xfrm>
        </p:grpSpPr>
        <p:sp>
          <p:nvSpPr>
            <p:cNvPr id="80926" name="Line 57"/>
            <p:cNvSpPr/>
            <p:nvPr/>
          </p:nvSpPr>
          <p:spPr>
            <a:xfrm flipV="1">
              <a:off x="1056" y="2832"/>
              <a:ext cx="624" cy="192"/>
            </a:xfrm>
            <a:prstGeom prst="line">
              <a:avLst/>
            </a:prstGeom>
            <a:ln w="571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80927" name="Group 58"/>
            <p:cNvGrpSpPr/>
            <p:nvPr/>
          </p:nvGrpSpPr>
          <p:grpSpPr>
            <a:xfrm>
              <a:off x="1056" y="2832"/>
              <a:ext cx="3120" cy="192"/>
              <a:chOff x="1056" y="2832"/>
              <a:chExt cx="3120" cy="192"/>
            </a:xfrm>
          </p:grpSpPr>
          <p:sp>
            <p:nvSpPr>
              <p:cNvPr id="80928" name="Line 59"/>
              <p:cNvSpPr/>
              <p:nvPr/>
            </p:nvSpPr>
            <p:spPr>
              <a:xfrm flipV="1">
                <a:off x="1056" y="2832"/>
                <a:ext cx="624" cy="192"/>
              </a:xfrm>
              <a:prstGeom prst="line">
                <a:avLst/>
              </a:prstGeom>
              <a:ln w="57150" cap="flat" cmpd="sng">
                <a:solidFill>
                  <a:srgbClr val="006600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80929" name="Group 60"/>
              <p:cNvGrpSpPr/>
              <p:nvPr/>
            </p:nvGrpSpPr>
            <p:grpSpPr>
              <a:xfrm>
                <a:off x="1632" y="2832"/>
                <a:ext cx="1296" cy="144"/>
                <a:chOff x="1632" y="2832"/>
                <a:chExt cx="1296" cy="144"/>
              </a:xfrm>
            </p:grpSpPr>
            <p:sp>
              <p:nvSpPr>
                <p:cNvPr id="80932" name="Line 61"/>
                <p:cNvSpPr/>
                <p:nvPr/>
              </p:nvSpPr>
              <p:spPr>
                <a:xfrm>
                  <a:off x="1632" y="2832"/>
                  <a:ext cx="672" cy="144"/>
                </a:xfrm>
                <a:prstGeom prst="line">
                  <a:avLst/>
                </a:prstGeom>
                <a:ln w="57150" cap="flat" cmpd="sng">
                  <a:solidFill>
                    <a:srgbClr val="00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80933" name="Line 62"/>
                <p:cNvSpPr/>
                <p:nvPr/>
              </p:nvSpPr>
              <p:spPr>
                <a:xfrm flipV="1">
                  <a:off x="2304" y="2832"/>
                  <a:ext cx="624" cy="144"/>
                </a:xfrm>
                <a:prstGeom prst="line">
                  <a:avLst/>
                </a:prstGeom>
                <a:ln w="57150" cap="flat" cmpd="sng">
                  <a:solidFill>
                    <a:srgbClr val="00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80930" name="Line 63"/>
              <p:cNvSpPr/>
              <p:nvPr/>
            </p:nvSpPr>
            <p:spPr>
              <a:xfrm>
                <a:off x="2928" y="2832"/>
                <a:ext cx="624" cy="144"/>
              </a:xfrm>
              <a:prstGeom prst="line">
                <a:avLst/>
              </a:prstGeom>
              <a:ln w="57150" cap="flat" cmpd="sng">
                <a:solidFill>
                  <a:srgbClr val="00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0931" name="Line 64"/>
              <p:cNvSpPr/>
              <p:nvPr/>
            </p:nvSpPr>
            <p:spPr>
              <a:xfrm flipV="1">
                <a:off x="3552" y="2832"/>
                <a:ext cx="624" cy="144"/>
              </a:xfrm>
              <a:prstGeom prst="line">
                <a:avLst/>
              </a:prstGeom>
              <a:ln w="57150" cap="flat" cmpd="sng">
                <a:solidFill>
                  <a:srgbClr val="0066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" name="Group 65"/>
          <p:cNvGrpSpPr/>
          <p:nvPr/>
        </p:nvGrpSpPr>
        <p:grpSpPr>
          <a:xfrm>
            <a:off x="1042988" y="5229225"/>
            <a:ext cx="6934200" cy="1100138"/>
            <a:chOff x="480" y="3216"/>
            <a:chExt cx="4368" cy="693"/>
          </a:xfrm>
        </p:grpSpPr>
        <p:sp>
          <p:nvSpPr>
            <p:cNvPr id="80924" name="Text Box 66" descr="40%"/>
            <p:cNvSpPr txBox="1"/>
            <p:nvPr/>
          </p:nvSpPr>
          <p:spPr>
            <a:xfrm>
              <a:off x="864" y="3552"/>
              <a:ext cx="3984" cy="35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10000"/>
                </a:lnSpc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用作示波器的扫描锯齿波电压</a:t>
              </a:r>
            </a:p>
          </p:txBody>
        </p:sp>
        <p:sp>
          <p:nvSpPr>
            <p:cNvPr id="135235" name="Rectangle 67"/>
            <p:cNvSpPr>
              <a:spLocks noChangeArrowheads="1"/>
            </p:cNvSpPr>
            <p:nvPr/>
          </p:nvSpPr>
          <p:spPr bwMode="auto">
            <a:xfrm>
              <a:off x="480" y="3216"/>
              <a:ext cx="646" cy="35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应用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:</a:t>
              </a:r>
            </a:p>
          </p:txBody>
        </p:sp>
      </p:grpSp>
      <p:sp>
        <p:nvSpPr>
          <p:cNvPr id="80921" name="Text Box 68"/>
          <p:cNvSpPr txBox="1"/>
          <p:nvPr/>
        </p:nvSpPr>
        <p:spPr>
          <a:xfrm>
            <a:off x="2435225" y="533400"/>
            <a:ext cx="549275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b="1" i="1" dirty="0">
                <a:latin typeface="Times New Roman" panose="02020603050405020304" pitchFamily="18" charset="0"/>
              </a:rPr>
              <a:t>u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8CE897F-0DC2-4434-8059-63D4BA24CC9C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灯片编号占位符 5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63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07E5DD5-385C-42F9-BAA8-8EFF1BFE870B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64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48" name="Text Box 3"/>
          <p:cNvSpPr txBox="1"/>
          <p:nvPr/>
        </p:nvSpPr>
        <p:spPr>
          <a:xfrm>
            <a:off x="755650" y="5732463"/>
            <a:ext cx="792003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初始值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 = 0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，稳态值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∞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 = 5V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，则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395288" y="757238"/>
            <a:ext cx="8280400" cy="954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例：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如图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(a)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所示电路中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=20kΩ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=0.01μF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，试分析图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(b)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的方波用于图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(a)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电路时的输出电压。</a:t>
            </a: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幼圆" pitchFamily="49" charset="-122"/>
              <a:cs typeface="+mn-cs"/>
            </a:endParaRPr>
          </a:p>
        </p:txBody>
      </p:sp>
      <p:sp>
        <p:nvSpPr>
          <p:cNvPr id="76806" name="Text Box 6"/>
          <p:cNvSpPr txBox="1"/>
          <p:nvPr/>
        </p:nvSpPr>
        <p:spPr>
          <a:xfrm>
            <a:off x="395288" y="3844925"/>
            <a:ext cx="8280400" cy="1384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解：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nT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&lt; (2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+1)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, (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= 0,1,2,…)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时间内，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相当于一个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5V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的恒定激励，而在其他时间段内相当于一个</a:t>
            </a:r>
            <a:r>
              <a:rPr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-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5V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的恒定激励。时间常数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τ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= 200μs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7" name="Rectangle 10"/>
          <p:cNvSpPr/>
          <p:nvPr/>
        </p:nvSpPr>
        <p:spPr>
          <a:xfrm>
            <a:off x="385763" y="5229225"/>
            <a:ext cx="2519362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0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时：</a:t>
            </a:r>
          </a:p>
        </p:txBody>
      </p:sp>
      <p:pic>
        <p:nvPicPr>
          <p:cNvPr id="81928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09738"/>
            <a:ext cx="2527300" cy="1719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29" name="图片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1711325"/>
            <a:ext cx="2317750" cy="186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5667375" y="3471863"/>
            <a:ext cx="56038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(b)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24075" y="3471863"/>
            <a:ext cx="54292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(a)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6806" grpId="0"/>
      <p:bldP spid="7680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07E5DD5-385C-42F9-BAA8-8EFF1BFE870B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65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pSp>
        <p:nvGrpSpPr>
          <p:cNvPr id="77828" name="组合 4"/>
          <p:cNvGrpSpPr/>
          <p:nvPr/>
        </p:nvGrpSpPr>
        <p:grpSpPr>
          <a:xfrm>
            <a:off x="755650" y="692150"/>
            <a:ext cx="8064500" cy="1243013"/>
            <a:chOff x="755576" y="620688"/>
            <a:chExt cx="8064896" cy="1242139"/>
          </a:xfrm>
        </p:grpSpPr>
        <p:sp>
          <p:nvSpPr>
            <p:cNvPr id="82962" name="Text Box 3"/>
            <p:cNvSpPr txBox="1"/>
            <p:nvPr/>
          </p:nvSpPr>
          <p:spPr>
            <a:xfrm>
              <a:off x="755576" y="908720"/>
              <a:ext cx="8064896" cy="95410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由三要素法得                                 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,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当</a:t>
              </a: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sz="2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solidFill>
                    <a:schemeClr val="tx2"/>
                  </a:solidFill>
                  <a:latin typeface="宋体" panose="02010600030101010101" pitchFamily="2" charset="-122"/>
                </a:rPr>
                <a:t>-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时有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o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宋体" panose="02010600030101010101" pitchFamily="2" charset="-122"/>
                </a:rPr>
                <a:t>-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) = 1.967V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作为下一个时间段电路的初始状态。  </a:t>
              </a:r>
            </a:p>
          </p:txBody>
        </p:sp>
        <p:graphicFrame>
          <p:nvGraphicFramePr>
            <p:cNvPr id="82963" name="对象 2"/>
            <p:cNvGraphicFramePr>
              <a:graphicFrameLocks/>
            </p:cNvGraphicFramePr>
            <p:nvPr/>
          </p:nvGraphicFramePr>
          <p:xfrm>
            <a:off x="3044083" y="620688"/>
            <a:ext cx="2896069" cy="822747"/>
          </p:xfrm>
          <a:graphic>
            <a:graphicData uri="http://schemas.openxmlformats.org/presentationml/2006/ole">
              <p:oleObj spid="_x0000_s98308" r:id="rId3" imgW="1117115" imgH="317362" progId="Equation.DSMT4">
                <p:embed/>
              </p:oleObj>
            </a:graphicData>
          </a:graphic>
        </p:graphicFrame>
      </p:grpSp>
      <p:sp>
        <p:nvSpPr>
          <p:cNvPr id="51" name="Text Box 3"/>
          <p:cNvSpPr txBox="1"/>
          <p:nvPr/>
        </p:nvSpPr>
        <p:spPr>
          <a:xfrm>
            <a:off x="755650" y="2565400"/>
            <a:ext cx="8208963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初始值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chemeClr val="tx2"/>
                </a:solidFill>
                <a:latin typeface="宋体" panose="02010600030101010101" pitchFamily="2" charset="-122"/>
              </a:rPr>
              <a:t>-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 = 1.967V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，稳态值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∞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zh-CN" sz="2800" b="1" dirty="0">
                <a:solidFill>
                  <a:schemeClr val="tx2"/>
                </a:solidFill>
                <a:latin typeface="宋体" panose="02010600030101010101" pitchFamily="2" charset="-122"/>
              </a:rPr>
              <a:t>-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5V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</a:t>
            </a:r>
          </a:p>
        </p:txBody>
      </p:sp>
      <p:sp>
        <p:nvSpPr>
          <p:cNvPr id="77830" name="Rectangle 10"/>
          <p:cNvSpPr/>
          <p:nvPr/>
        </p:nvSpPr>
        <p:spPr>
          <a:xfrm>
            <a:off x="309563" y="2060575"/>
            <a:ext cx="274955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时：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55650" y="3041650"/>
            <a:ext cx="8064500" cy="792163"/>
            <a:chOff x="755650" y="3041650"/>
            <a:chExt cx="8064500" cy="792163"/>
          </a:xfrm>
        </p:grpSpPr>
        <p:graphicFrame>
          <p:nvGraphicFramePr>
            <p:cNvPr id="82960" name="对象 5"/>
            <p:cNvGraphicFramePr>
              <a:graphicFrameLocks/>
            </p:cNvGraphicFramePr>
            <p:nvPr/>
          </p:nvGraphicFramePr>
          <p:xfrm>
            <a:off x="1208088" y="3041650"/>
            <a:ext cx="3579812" cy="792163"/>
          </p:xfrm>
          <a:graphic>
            <a:graphicData uri="http://schemas.openxmlformats.org/presentationml/2006/ole">
              <p:oleObj spid="_x0000_s98307" r:id="rId4" imgW="1434477" imgH="317362" progId="Equation.DSMT4">
                <p:embed/>
              </p:oleObj>
            </a:graphicData>
          </a:graphic>
        </p:graphicFrame>
        <p:sp>
          <p:nvSpPr>
            <p:cNvPr id="82961" name="矩形 6"/>
            <p:cNvSpPr/>
            <p:nvPr/>
          </p:nvSpPr>
          <p:spPr>
            <a:xfrm>
              <a:off x="755650" y="3303588"/>
              <a:ext cx="8064500" cy="5238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则 </a:t>
              </a:r>
              <a:r>
                <a:rPr lang="zh-CN" altLang="en-US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                                       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，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o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(2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宋体" panose="02010600030101010101" pitchFamily="2" charset="-122"/>
                </a:rPr>
                <a:t>-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) = </a:t>
              </a:r>
              <a:r>
                <a:rPr lang="en-US" altLang="zh-CN" sz="2800" b="1" dirty="0">
                  <a:solidFill>
                    <a:srgbClr val="FF3300"/>
                  </a:solidFill>
                  <a:latin typeface="宋体" panose="02010600030101010101" pitchFamily="2" charset="-122"/>
                </a:rPr>
                <a:t>-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0.774 V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。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7833" name="Rectangle 10"/>
          <p:cNvSpPr/>
          <p:nvPr/>
        </p:nvSpPr>
        <p:spPr>
          <a:xfrm>
            <a:off x="309563" y="3933825"/>
            <a:ext cx="2917825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时：</a:t>
            </a:r>
          </a:p>
        </p:txBody>
      </p:sp>
      <p:grpSp>
        <p:nvGrpSpPr>
          <p:cNvPr id="77834" name="组合 8"/>
          <p:cNvGrpSpPr/>
          <p:nvPr/>
        </p:nvGrpSpPr>
        <p:grpSpPr>
          <a:xfrm>
            <a:off x="769938" y="4210050"/>
            <a:ext cx="8208962" cy="822325"/>
            <a:chOff x="770282" y="3902819"/>
            <a:chExt cx="8208912" cy="822325"/>
          </a:xfrm>
        </p:grpSpPr>
        <p:sp>
          <p:nvSpPr>
            <p:cNvPr id="82958" name="Text Box 3"/>
            <p:cNvSpPr txBox="1"/>
            <p:nvPr/>
          </p:nvSpPr>
          <p:spPr>
            <a:xfrm>
              <a:off x="770282" y="4201924"/>
              <a:ext cx="8208912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类似得                                       ，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1.498 V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；  </a:t>
              </a:r>
              <a:endPara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aphicFrame>
          <p:nvGraphicFramePr>
            <p:cNvPr id="82959" name="对象 56"/>
            <p:cNvGraphicFramePr>
              <a:graphicFrameLocks/>
            </p:cNvGraphicFramePr>
            <p:nvPr/>
          </p:nvGraphicFramePr>
          <p:xfrm>
            <a:off x="1952104" y="3902819"/>
            <a:ext cx="3556000" cy="822325"/>
          </p:xfrm>
          <a:graphic>
            <a:graphicData uri="http://schemas.openxmlformats.org/presentationml/2006/ole">
              <p:oleObj spid="_x0000_s98306" r:id="rId5" imgW="1371600" imgH="317500" progId="Equation.DSMT4">
                <p:embed/>
              </p:oleObj>
            </a:graphicData>
          </a:graphic>
        </p:graphicFrame>
      </p:grpSp>
      <p:sp>
        <p:nvSpPr>
          <p:cNvPr id="77835" name="Rectangle 10"/>
          <p:cNvSpPr/>
          <p:nvPr/>
        </p:nvSpPr>
        <p:spPr>
          <a:xfrm>
            <a:off x="323850" y="5138738"/>
            <a:ext cx="2917825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时：</a:t>
            </a:r>
          </a:p>
        </p:txBody>
      </p:sp>
      <p:grpSp>
        <p:nvGrpSpPr>
          <p:cNvPr id="77836" name="组合 7"/>
          <p:cNvGrpSpPr/>
          <p:nvPr/>
        </p:nvGrpSpPr>
        <p:grpSpPr>
          <a:xfrm>
            <a:off x="773113" y="5414963"/>
            <a:ext cx="8220075" cy="822325"/>
            <a:chOff x="773113" y="4910138"/>
            <a:chExt cx="8220787" cy="823118"/>
          </a:xfrm>
        </p:grpSpPr>
        <p:sp>
          <p:nvSpPr>
            <p:cNvPr id="82956" name="Text Box 3"/>
            <p:cNvSpPr txBox="1"/>
            <p:nvPr/>
          </p:nvSpPr>
          <p:spPr>
            <a:xfrm>
              <a:off x="784988" y="5210036"/>
              <a:ext cx="8208912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                                       ，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(4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en-US" altLang="zh-CN" sz="2800" b="1" dirty="0">
                  <a:solidFill>
                    <a:srgbClr val="FF3300"/>
                  </a:solidFill>
                  <a:latin typeface="宋体" panose="02010600030101010101" pitchFamily="2" charset="-122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1.059 V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；  </a:t>
              </a:r>
              <a:endPara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aphicFrame>
          <p:nvGraphicFramePr>
            <p:cNvPr id="82957" name="对象 59"/>
            <p:cNvGraphicFramePr>
              <a:graphicFrameLocks/>
            </p:cNvGraphicFramePr>
            <p:nvPr/>
          </p:nvGraphicFramePr>
          <p:xfrm>
            <a:off x="773113" y="4910138"/>
            <a:ext cx="3752850" cy="822325"/>
          </p:xfrm>
          <a:graphic>
            <a:graphicData uri="http://schemas.openxmlformats.org/presentationml/2006/ole">
              <p:oleObj spid="_x0000_s98305" r:id="rId6" imgW="1447172" imgH="317362" progId="Equation.DSMT4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7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7830" grpId="0"/>
      <p:bldP spid="77833" grpId="0"/>
      <p:bldP spid="778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5"/>
          <p:cNvGraphicFramePr>
            <a:graphicFrameLocks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100357" r:id="rId3" imgW="114151" imgH="215619" progId="Equation.3">
              <p:embed/>
            </p:oleObj>
          </a:graphicData>
        </a:graphic>
      </p:graphicFrame>
      <p:graphicFrame>
        <p:nvGraphicFramePr>
          <p:cNvPr id="83971" name="Object 6"/>
          <p:cNvGraphicFramePr>
            <a:graphicFrameLocks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100356" r:id="rId4" imgW="114151" imgH="215619" progId="Equation.3">
              <p:embed/>
            </p:oleObj>
          </a:graphicData>
        </a:graphic>
      </p:graphicFrame>
      <p:graphicFrame>
        <p:nvGraphicFramePr>
          <p:cNvPr id="83972" name="Object 7"/>
          <p:cNvGraphicFramePr>
            <a:graphicFrameLocks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100355" r:id="rId5" imgW="114151" imgH="215619" progId="Equation.3">
              <p:embed/>
            </p:oleObj>
          </a:graphicData>
        </a:graphic>
      </p:graphicFrame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07E5DD5-385C-42F9-BAA8-8EFF1BFE870B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66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78855" name="Rectangle 10"/>
          <p:cNvSpPr/>
          <p:nvPr/>
        </p:nvSpPr>
        <p:spPr>
          <a:xfrm>
            <a:off x="323850" y="908050"/>
            <a:ext cx="29178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时：</a:t>
            </a:r>
          </a:p>
        </p:txBody>
      </p:sp>
      <p:grpSp>
        <p:nvGrpSpPr>
          <p:cNvPr id="78856" name="组合 48"/>
          <p:cNvGrpSpPr/>
          <p:nvPr/>
        </p:nvGrpSpPr>
        <p:grpSpPr>
          <a:xfrm>
            <a:off x="784225" y="1184275"/>
            <a:ext cx="8208963" cy="823913"/>
            <a:chOff x="784988" y="4909527"/>
            <a:chExt cx="8208912" cy="823729"/>
          </a:xfrm>
        </p:grpSpPr>
        <p:sp>
          <p:nvSpPr>
            <p:cNvPr id="83983" name="Text Box 3"/>
            <p:cNvSpPr txBox="1"/>
            <p:nvPr/>
          </p:nvSpPr>
          <p:spPr>
            <a:xfrm>
              <a:off x="784988" y="5210036"/>
              <a:ext cx="8208912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                                       ，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(5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= 1.325 V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；  </a:t>
              </a:r>
              <a:endPara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aphicFrame>
          <p:nvGraphicFramePr>
            <p:cNvPr id="83984" name="对象 50"/>
            <p:cNvGraphicFramePr>
              <a:graphicFrameLocks/>
            </p:cNvGraphicFramePr>
            <p:nvPr/>
          </p:nvGraphicFramePr>
          <p:xfrm>
            <a:off x="871538" y="4909527"/>
            <a:ext cx="3556000" cy="822325"/>
          </p:xfrm>
          <a:graphic>
            <a:graphicData uri="http://schemas.openxmlformats.org/presentationml/2006/ole">
              <p:oleObj spid="_x0000_s100354" r:id="rId6" imgW="1371600" imgH="317500" progId="Equation.DSMT4">
                <p:embed/>
              </p:oleObj>
            </a:graphicData>
          </a:graphic>
        </p:graphicFrame>
      </p:grpSp>
      <p:sp>
        <p:nvSpPr>
          <p:cNvPr id="78857" name="Rectangle 10"/>
          <p:cNvSpPr/>
          <p:nvPr/>
        </p:nvSpPr>
        <p:spPr>
          <a:xfrm>
            <a:off x="323850" y="1970088"/>
            <a:ext cx="2917825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≤ 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2800" b="1" i="1" dirty="0">
                <a:solidFill>
                  <a:srgbClr val="000099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时：</a:t>
            </a:r>
          </a:p>
        </p:txBody>
      </p:sp>
      <p:grpSp>
        <p:nvGrpSpPr>
          <p:cNvPr id="78858" name="组合 52"/>
          <p:cNvGrpSpPr/>
          <p:nvPr/>
        </p:nvGrpSpPr>
        <p:grpSpPr>
          <a:xfrm>
            <a:off x="773113" y="2244725"/>
            <a:ext cx="8220075" cy="823913"/>
            <a:chOff x="773113" y="4909021"/>
            <a:chExt cx="8220787" cy="824235"/>
          </a:xfrm>
        </p:grpSpPr>
        <p:sp>
          <p:nvSpPr>
            <p:cNvPr id="83981" name="Text Box 3"/>
            <p:cNvSpPr txBox="1"/>
            <p:nvPr/>
          </p:nvSpPr>
          <p:spPr>
            <a:xfrm>
              <a:off x="784988" y="5210036"/>
              <a:ext cx="8208912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                                       ，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(6</a:t>
              </a:r>
              <a:r>
                <a:rPr lang="en-US" altLang="zh-CN" sz="28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8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en-US" altLang="zh-CN" sz="2800" b="1" dirty="0">
                  <a:solidFill>
                    <a:srgbClr val="FF3300"/>
                  </a:solidFill>
                  <a:latin typeface="宋体" panose="02010600030101010101" pitchFamily="2" charset="-122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1.164 V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。  </a:t>
              </a:r>
              <a:endPara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aphicFrame>
          <p:nvGraphicFramePr>
            <p:cNvPr id="83982" name="对象 54"/>
            <p:cNvGraphicFramePr>
              <a:graphicFrameLocks/>
            </p:cNvGraphicFramePr>
            <p:nvPr/>
          </p:nvGraphicFramePr>
          <p:xfrm>
            <a:off x="773113" y="4909021"/>
            <a:ext cx="3752850" cy="822325"/>
          </p:xfrm>
          <a:graphic>
            <a:graphicData uri="http://schemas.openxmlformats.org/presentationml/2006/ole">
              <p:oleObj spid="_x0000_s100353" r:id="rId7" imgW="1447172" imgH="317362" progId="Equation.DSMT4">
                <p:embed/>
              </p:oleObj>
            </a:graphicData>
          </a:graphic>
        </p:graphicFrame>
      </p:grpSp>
      <p:pic>
        <p:nvPicPr>
          <p:cNvPr id="78859" name="图片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975" y="3068638"/>
            <a:ext cx="4176713" cy="201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" name="Text Box 4"/>
          <p:cNvSpPr txBox="1">
            <a:spLocks noChangeArrowheads="1"/>
          </p:cNvSpPr>
          <p:nvPr/>
        </p:nvSpPr>
        <p:spPr bwMode="auto">
          <a:xfrm>
            <a:off x="395288" y="5013325"/>
            <a:ext cx="8280400" cy="1384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由分析得知，在每个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时间段内，电容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的充放电电压的绝对值都达不到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3V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，这是因为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τ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与</a:t>
            </a:r>
            <a:r>
              <a:rPr kumimoji="1" lang="en-US" altLang="zh-CN" sz="28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数值相当所致。</a:t>
            </a:r>
            <a:endParaRPr kumimoji="1" lang="zh-CN" altLang="en-US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幼圆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5" grpId="0"/>
      <p:bldP spid="78857" grpId="0"/>
      <p:bldP spid="5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4" name="Object 5"/>
          <p:cNvGraphicFramePr>
            <a:graphicFrameLocks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101382" r:id="rId3" imgW="114151" imgH="215619" progId="Equation.3">
              <p:embed/>
            </p:oleObj>
          </a:graphicData>
        </a:graphic>
      </p:graphicFrame>
      <p:graphicFrame>
        <p:nvGraphicFramePr>
          <p:cNvPr id="84995" name="Object 6"/>
          <p:cNvGraphicFramePr>
            <a:graphicFrameLocks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101381" r:id="rId4" imgW="114151" imgH="215619" progId="Equation.3">
              <p:embed/>
            </p:oleObj>
          </a:graphicData>
        </a:graphic>
      </p:graphicFrame>
      <p:graphicFrame>
        <p:nvGraphicFramePr>
          <p:cNvPr id="84996" name="Object 7"/>
          <p:cNvGraphicFramePr>
            <a:graphicFrameLocks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101380" r:id="rId5" imgW="114151" imgH="215619" progId="Equation.3">
              <p:embed/>
            </p:oleObj>
          </a:graphicData>
        </a:graphic>
      </p:graphicFrame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07E5DD5-385C-42F9-BAA8-8EFF1BFE870B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67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48" name="Rectangle 19"/>
          <p:cNvSpPr/>
          <p:nvPr/>
        </p:nvSpPr>
        <p:spPr>
          <a:xfrm>
            <a:off x="381000" y="1924050"/>
            <a:ext cx="5029200" cy="151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无电源激励</a:t>
            </a:r>
            <a:r>
              <a:rPr lang="en-US" altLang="zh-CN" sz="2800" b="1" dirty="0"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</a:rPr>
              <a:t>输入信号为零</a:t>
            </a:r>
            <a:r>
              <a:rPr lang="en-US" altLang="zh-CN" sz="2800" b="1" dirty="0"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</a:rPr>
              <a:t>仅由电感元件的初始储能所产生的电路的响应。</a:t>
            </a: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381000" y="3349625"/>
            <a:ext cx="50292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实质：</a:t>
            </a:r>
            <a:r>
              <a:rPr kumimoji="1" lang="en-US" altLang="zh-CN" sz="2800" b="1" i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RL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电路的放电过程</a:t>
            </a:r>
          </a:p>
        </p:txBody>
      </p:sp>
      <p:sp>
        <p:nvSpPr>
          <p:cNvPr id="51" name="Rectangle 22"/>
          <p:cNvSpPr txBox="1">
            <a:spLocks noChangeArrowheads="1"/>
          </p:cNvSpPr>
          <p:nvPr/>
        </p:nvSpPr>
        <p:spPr>
          <a:xfrm>
            <a:off x="457200" y="1444625"/>
            <a:ext cx="5051425" cy="685800"/>
          </a:xfrm>
          <a:prstGeom prst="rect">
            <a:avLst/>
          </a:prstGeom>
          <a:ln>
            <a:miter lim="800000"/>
          </a:ln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4.5.1  </a:t>
            </a:r>
            <a:r>
              <a:rPr kumimoji="0" lang="en-US" altLang="zh-CN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RL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电路的零输入响应</a:t>
            </a:r>
          </a:p>
        </p:txBody>
      </p:sp>
      <p:sp>
        <p:nvSpPr>
          <p:cNvPr id="52" name="Rectangle 16"/>
          <p:cNvSpPr>
            <a:spLocks noChangeArrowheads="1"/>
          </p:cNvSpPr>
          <p:nvPr/>
        </p:nvSpPr>
        <p:spPr bwMode="gray">
          <a:xfrm>
            <a:off x="0" y="836613"/>
            <a:ext cx="9144000" cy="576263"/>
          </a:xfrm>
          <a:prstGeom prst="rect">
            <a:avLst/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C000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4.5  </a:t>
            </a:r>
            <a:r>
              <a:rPr kumimoji="1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RL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电路的响应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新魏" pitchFamily="2" charset="-122"/>
              <a:cs typeface="Times New Roman" panose="02020603050405020304" pitchFamily="18" charset="0"/>
            </a:endParaRPr>
          </a:p>
        </p:txBody>
      </p:sp>
      <p:sp>
        <p:nvSpPr>
          <p:cNvPr id="85003" name="Rectangle 4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5004" name="对象 4"/>
          <p:cNvGraphicFramePr>
            <a:graphicFrameLocks/>
          </p:cNvGraphicFramePr>
          <p:nvPr/>
        </p:nvGraphicFramePr>
        <p:xfrm>
          <a:off x="5724525" y="1444625"/>
          <a:ext cx="2879725" cy="2201863"/>
        </p:xfrm>
        <a:graphic>
          <a:graphicData uri="http://schemas.openxmlformats.org/presentationml/2006/ole">
            <p:oleObj spid="_x0000_s101379" r:id="rId6" imgW="1048720" imgH="812230" progId="Visio.Drawing.11">
              <p:embed/>
            </p:oleObj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81000" y="3644900"/>
            <a:ext cx="8439150" cy="1152525"/>
            <a:chOff x="381000" y="3644900"/>
            <a:chExt cx="8439150" cy="1152525"/>
          </a:xfrm>
        </p:grpSpPr>
        <p:sp>
          <p:nvSpPr>
            <p:cNvPr id="49" name="Text Box 20"/>
            <p:cNvSpPr txBox="1">
              <a:spLocks noChangeArrowheads="1"/>
            </p:cNvSpPr>
            <p:nvPr/>
          </p:nvSpPr>
          <p:spPr bwMode="auto">
            <a:xfrm>
              <a:off x="381000" y="3832225"/>
              <a:ext cx="8439150" cy="96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ts val="34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</a:t>
              </a: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图示电路换路前电路已处稳态                         </a:t>
              </a:r>
              <a:r>
                <a:rPr kumimoji="1" lang="zh-CN" altLang="en-US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，</a:t>
              </a:r>
              <a:r>
                <a:rPr kumimoji="1" lang="en-US" altLang="zh-CN" sz="2800" b="1" i="1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kumimoji="1" lang="en-US" altLang="zh-CN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=0</a:t>
              </a: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时开关</a:t>
              </a:r>
              <a:r>
                <a:rPr kumimoji="1" lang="en-US" altLang="zh-CN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由</a:t>
              </a:r>
              <a:r>
                <a:rPr kumimoji="1" lang="en-US" altLang="zh-CN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合向</a:t>
              </a:r>
              <a:r>
                <a:rPr kumimoji="1" lang="en-US" altLang="zh-CN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，</a:t>
              </a: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电感</a:t>
              </a:r>
              <a:r>
                <a:rPr kumimoji="1" lang="en-US" altLang="zh-CN" sz="2800" b="1" i="1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经电阻</a:t>
              </a:r>
              <a:r>
                <a:rPr kumimoji="1" lang="en-US" altLang="zh-CN" sz="2800" b="1" i="1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 </a:t>
              </a:r>
              <a:r>
                <a:rPr kumimoji="1" lang="en-US" altLang="zh-CN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和</a:t>
              </a: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 </a:t>
              </a:r>
              <a:r>
                <a:rPr kumimoji="1" lang="en-US" altLang="zh-CN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放电。</a:t>
              </a:r>
            </a:p>
          </p:txBody>
        </p:sp>
        <p:graphicFrame>
          <p:nvGraphicFramePr>
            <p:cNvPr id="85010" name="对象 5"/>
            <p:cNvGraphicFramePr>
              <a:graphicFrameLocks/>
            </p:cNvGraphicFramePr>
            <p:nvPr/>
          </p:nvGraphicFramePr>
          <p:xfrm>
            <a:off x="5795963" y="3644900"/>
            <a:ext cx="2232025" cy="760413"/>
          </p:xfrm>
          <a:graphic>
            <a:graphicData uri="http://schemas.openxmlformats.org/presentationml/2006/ole">
              <p:oleObj spid="_x0000_s101378" r:id="rId7" imgW="1155700" imgH="393700" progId="Equation.DSMT4">
                <p:embed/>
              </p:oleObj>
            </a:graphicData>
          </a:graphic>
        </p:graphicFrame>
      </p:grpSp>
      <p:sp>
        <p:nvSpPr>
          <p:cNvPr id="56" name="Rectangle 19"/>
          <p:cNvSpPr/>
          <p:nvPr/>
        </p:nvSpPr>
        <p:spPr>
          <a:xfrm>
            <a:off x="395288" y="5084763"/>
            <a:ext cx="8424862" cy="1041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根据</a:t>
            </a:r>
            <a:r>
              <a:rPr lang="en-US" altLang="zh-CN" sz="2800" b="1" dirty="0">
                <a:latin typeface="Times New Roman" panose="02020603050405020304" pitchFamily="18" charset="0"/>
              </a:rPr>
              <a:t>KVL</a:t>
            </a:r>
            <a:r>
              <a:rPr lang="zh-CN" altLang="en-US" sz="2800" b="1" dirty="0">
                <a:latin typeface="Times New Roman" panose="02020603050405020304" pitchFamily="18" charset="0"/>
              </a:rPr>
              <a:t>，列出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</a:t>
            </a:r>
            <a:r>
              <a:rPr lang="zh-CN" altLang="en-US" sz="2800" b="1" dirty="0">
                <a:latin typeface="Times New Roman" panose="02020603050405020304" pitchFamily="18" charset="0"/>
              </a:rPr>
              <a:t>≥</a:t>
            </a:r>
            <a:r>
              <a:rPr lang="en-US" altLang="zh-CN" sz="2800" b="1" dirty="0">
                <a:latin typeface="Times New Roman" panose="02020603050405020304" pitchFamily="18" charset="0"/>
              </a:rPr>
              <a:t>0</a:t>
            </a:r>
            <a:r>
              <a:rPr lang="zh-CN" altLang="en-US" sz="2800" b="1" dirty="0">
                <a:latin typeface="Times New Roman" panose="02020603050405020304" pitchFamily="18" charset="0"/>
              </a:rPr>
              <a:t>时的电路方程</a:t>
            </a:r>
            <a:r>
              <a:rPr lang="en-US" altLang="zh-CN" sz="2800" b="1" dirty="0">
                <a:latin typeface="Times New Roman" panose="02020603050405020304" pitchFamily="18" charset="0"/>
              </a:rPr>
              <a:t>: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R1</a:t>
            </a:r>
            <a:r>
              <a:rPr lang="en-US" altLang="zh-CN" sz="2800" b="1" dirty="0">
                <a:latin typeface="Times New Roman" panose="02020603050405020304" pitchFamily="18" charset="0"/>
              </a:rPr>
              <a:t>+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R2</a:t>
            </a:r>
            <a:r>
              <a:rPr lang="en-US" altLang="zh-CN" sz="2800" b="1" dirty="0">
                <a:latin typeface="Times New Roman" panose="02020603050405020304" pitchFamily="18" charset="0"/>
              </a:rPr>
              <a:t>+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latin typeface="Times New Roman" panose="02020603050405020304" pitchFamily="18" charset="0"/>
              </a:rPr>
              <a:t>= 0</a:t>
            </a:r>
            <a:r>
              <a:rPr lang="zh-CN" altLang="en-US" sz="2800" b="1" dirty="0">
                <a:latin typeface="Times New Roman" panose="02020603050405020304" pitchFamily="18" charset="0"/>
              </a:rPr>
              <a:t> ，令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</a:rPr>
              <a:t>=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</a:rPr>
              <a:t>+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，则：</a:t>
            </a:r>
          </a:p>
        </p:txBody>
      </p:sp>
      <p:graphicFrame>
        <p:nvGraphicFramePr>
          <p:cNvPr id="79888" name="对象 6"/>
          <p:cNvGraphicFramePr>
            <a:graphicFrameLocks/>
          </p:cNvGraphicFramePr>
          <p:nvPr/>
        </p:nvGraphicFramePr>
        <p:xfrm>
          <a:off x="3348038" y="5665788"/>
          <a:ext cx="1855787" cy="787400"/>
        </p:xfrm>
        <a:graphic>
          <a:graphicData uri="http://schemas.openxmlformats.org/presentationml/2006/ole">
            <p:oleObj spid="_x0000_s101377" r:id="rId8" imgW="837836" imgH="355446" progId="Equation.DSMT4">
              <p:embed/>
            </p:oleObj>
          </a:graphicData>
        </a:graphic>
      </p:graphicFrame>
      <p:sp>
        <p:nvSpPr>
          <p:cNvPr id="79889" name="矩形 7"/>
          <p:cNvSpPr/>
          <p:nvPr/>
        </p:nvSpPr>
        <p:spPr>
          <a:xfrm>
            <a:off x="444500" y="4652963"/>
            <a:ext cx="153511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1.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经典法</a:t>
            </a:r>
            <a:endParaRPr lang="zh-CN" altLang="en-US" sz="28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9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6" grpId="0"/>
      <p:bldP spid="7988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D33FC07-FC09-417E-8261-79A784630ECF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68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34" name="Rectangle 19"/>
          <p:cNvSpPr/>
          <p:nvPr/>
        </p:nvSpPr>
        <p:spPr>
          <a:xfrm>
            <a:off x="395288" y="804863"/>
            <a:ext cx="8424862" cy="1039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该方程为一阶线性齐次微分方程，代入初始值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+</a:t>
            </a:r>
            <a:r>
              <a:rPr lang="en-US" altLang="zh-CN" sz="2800" b="1" dirty="0">
                <a:latin typeface="Times New Roman" panose="02020603050405020304" pitchFamily="18" charset="0"/>
              </a:rPr>
              <a:t>) =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-</a:t>
            </a:r>
            <a:r>
              <a:rPr lang="en-US" altLang="zh-CN" sz="2800" b="1" dirty="0">
                <a:latin typeface="Times New Roman" panose="02020603050405020304" pitchFamily="18" charset="0"/>
              </a:rPr>
              <a:t>) =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800" b="1" dirty="0">
                <a:latin typeface="Times New Roman" panose="02020603050405020304" pitchFamily="18" charset="0"/>
              </a:rPr>
              <a:t>得：</a:t>
            </a:r>
          </a:p>
        </p:txBody>
      </p:sp>
      <p:graphicFrame>
        <p:nvGraphicFramePr>
          <p:cNvPr id="80901" name="对象 2"/>
          <p:cNvGraphicFramePr>
            <a:graphicFrameLocks/>
          </p:cNvGraphicFramePr>
          <p:nvPr/>
        </p:nvGraphicFramePr>
        <p:xfrm>
          <a:off x="2987675" y="1604963"/>
          <a:ext cx="1893888" cy="815975"/>
        </p:xfrm>
        <a:graphic>
          <a:graphicData uri="http://schemas.openxmlformats.org/presentationml/2006/ole">
            <p:oleObj spid="_x0000_s102403" r:id="rId3" imgW="736280" imgH="317362" progId="Equation.DSMT4">
              <p:embed/>
            </p:oleObj>
          </a:graphicData>
        </a:graphic>
      </p:graphicFrame>
      <p:sp>
        <p:nvSpPr>
          <p:cNvPr id="36" name="Rectangle 19"/>
          <p:cNvSpPr/>
          <p:nvPr/>
        </p:nvSpPr>
        <p:spPr>
          <a:xfrm>
            <a:off x="395288" y="2747963"/>
            <a:ext cx="5689600" cy="151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如图所示电路，由换路定则知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800" b="1" baseline="-25000" dirty="0">
                <a:latin typeface="Times New Roman" panose="02020603050405020304" pitchFamily="18" charset="0"/>
              </a:rPr>
              <a:t>，</a:t>
            </a:r>
            <a:r>
              <a:rPr lang="zh-CN" altLang="en-US" sz="2800" b="1" dirty="0">
                <a:latin typeface="Times New Roman" panose="02020603050405020304" pitchFamily="18" charset="0"/>
              </a:rPr>
              <a:t>换路后电路达到稳态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∞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)=0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电路时间常数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τ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则：</a:t>
            </a:r>
          </a:p>
        </p:txBody>
      </p:sp>
      <p:sp>
        <p:nvSpPr>
          <p:cNvPr id="80903" name="矩形 36"/>
          <p:cNvSpPr/>
          <p:nvPr/>
        </p:nvSpPr>
        <p:spPr>
          <a:xfrm>
            <a:off x="444500" y="2316163"/>
            <a:ext cx="18954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2.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三要素法</a:t>
            </a:r>
            <a:endParaRPr lang="zh-CN" altLang="en-US" sz="28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0904" name="对象 4"/>
          <p:cNvGraphicFramePr>
            <a:graphicFrameLocks/>
          </p:cNvGraphicFramePr>
          <p:nvPr/>
        </p:nvGraphicFramePr>
        <p:xfrm>
          <a:off x="6084888" y="1268413"/>
          <a:ext cx="3132137" cy="2201862"/>
        </p:xfrm>
        <a:graphic>
          <a:graphicData uri="http://schemas.openxmlformats.org/presentationml/2006/ole">
            <p:oleObj spid="_x0000_s102402" r:id="rId4" imgW="1048720" imgH="812230" progId="Visio.Drawing.11">
              <p:embed/>
            </p:oleObj>
          </a:graphicData>
        </a:graphic>
      </p:graphicFrame>
      <p:graphicFrame>
        <p:nvGraphicFramePr>
          <p:cNvPr id="80905" name="对象 5"/>
          <p:cNvGraphicFramePr>
            <a:graphicFrameLocks/>
          </p:cNvGraphicFramePr>
          <p:nvPr/>
        </p:nvGraphicFramePr>
        <p:xfrm>
          <a:off x="1331913" y="4262438"/>
          <a:ext cx="3816350" cy="2274887"/>
        </p:xfrm>
        <a:graphic>
          <a:graphicData uri="http://schemas.openxmlformats.org/presentationml/2006/ole">
            <p:oleObj spid="_x0000_s102401" r:id="rId5" imgW="1790700" imgH="1066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9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0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8090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468313" y="2400300"/>
            <a:ext cx="29718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变化曲线</a:t>
            </a: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810E457-B5A8-4461-B056-F3AA90EB3864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9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69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5288" y="620713"/>
            <a:ext cx="8424862" cy="911225"/>
            <a:chOff x="395288" y="620713"/>
            <a:chExt cx="8424862" cy="911225"/>
          </a:xfrm>
        </p:grpSpPr>
        <p:sp>
          <p:nvSpPr>
            <p:cNvPr id="87080" name="Rectangle 19"/>
            <p:cNvSpPr/>
            <p:nvPr/>
          </p:nvSpPr>
          <p:spPr>
            <a:xfrm>
              <a:off x="395288" y="804863"/>
              <a:ext cx="8424862" cy="56673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电感电压：</a:t>
              </a:r>
            </a:p>
          </p:txBody>
        </p:sp>
        <p:graphicFrame>
          <p:nvGraphicFramePr>
            <p:cNvPr id="87081" name="对象 4"/>
            <p:cNvGraphicFramePr>
              <a:graphicFrameLocks/>
            </p:cNvGraphicFramePr>
            <p:nvPr/>
          </p:nvGraphicFramePr>
          <p:xfrm>
            <a:off x="2268538" y="620713"/>
            <a:ext cx="5083175" cy="911225"/>
          </p:xfrm>
          <a:graphic>
            <a:graphicData uri="http://schemas.openxmlformats.org/presentationml/2006/ole">
              <p:oleObj spid="_x0000_s103428" r:id="rId3" imgW="2336800" imgH="419100" progId="Equation.DSMT4">
                <p:embed/>
              </p:oleObj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395288" y="1441450"/>
            <a:ext cx="8424862" cy="908050"/>
            <a:chOff x="395288" y="1441450"/>
            <a:chExt cx="8424862" cy="908050"/>
          </a:xfrm>
        </p:grpSpPr>
        <p:sp>
          <p:nvSpPr>
            <p:cNvPr id="87078" name="Rectangle 19"/>
            <p:cNvSpPr/>
            <p:nvPr/>
          </p:nvSpPr>
          <p:spPr>
            <a:xfrm>
              <a:off x="395288" y="1604963"/>
              <a:ext cx="8424862" cy="52863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电阻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电压：</a:t>
              </a:r>
            </a:p>
          </p:txBody>
        </p:sp>
        <p:graphicFrame>
          <p:nvGraphicFramePr>
            <p:cNvPr id="87079" name="对象 10"/>
            <p:cNvGraphicFramePr>
              <a:graphicFrameLocks/>
            </p:cNvGraphicFramePr>
            <p:nvPr/>
          </p:nvGraphicFramePr>
          <p:xfrm>
            <a:off x="2566988" y="1441450"/>
            <a:ext cx="4813300" cy="908050"/>
          </p:xfrm>
          <a:graphic>
            <a:graphicData uri="http://schemas.openxmlformats.org/presentationml/2006/ole">
              <p:oleObj spid="_x0000_s103427" r:id="rId4" imgW="2222500" imgH="419100" progId="Equation.DSMT4">
                <p:embed/>
              </p:oleObj>
            </a:graphicData>
          </a:graphic>
        </p:graphicFrame>
      </p:grpSp>
      <p:grpSp>
        <p:nvGrpSpPr>
          <p:cNvPr id="81929" name="组合 15"/>
          <p:cNvGrpSpPr/>
          <p:nvPr/>
        </p:nvGrpSpPr>
        <p:grpSpPr>
          <a:xfrm>
            <a:off x="323850" y="3141663"/>
            <a:ext cx="4103688" cy="2198687"/>
            <a:chOff x="395536" y="3645024"/>
            <a:chExt cx="4104456" cy="2200151"/>
          </a:xfrm>
        </p:grpSpPr>
        <p:grpSp>
          <p:nvGrpSpPr>
            <p:cNvPr id="87064" name="Group 5"/>
            <p:cNvGrpSpPr/>
            <p:nvPr/>
          </p:nvGrpSpPr>
          <p:grpSpPr>
            <a:xfrm>
              <a:off x="1274763" y="3857625"/>
              <a:ext cx="3144837" cy="1987550"/>
              <a:chOff x="737" y="2588"/>
              <a:chExt cx="1981" cy="1252"/>
            </a:xfrm>
          </p:grpSpPr>
          <p:grpSp>
            <p:nvGrpSpPr>
              <p:cNvPr id="87073" name="Group 6"/>
              <p:cNvGrpSpPr/>
              <p:nvPr/>
            </p:nvGrpSpPr>
            <p:grpSpPr>
              <a:xfrm>
                <a:off x="737" y="2588"/>
                <a:ext cx="1981" cy="1191"/>
                <a:chOff x="737" y="2588"/>
                <a:chExt cx="1981" cy="1191"/>
              </a:xfrm>
            </p:grpSpPr>
            <p:sp>
              <p:nvSpPr>
                <p:cNvPr id="87075" name="Line 7"/>
                <p:cNvSpPr/>
                <p:nvPr/>
              </p:nvSpPr>
              <p:spPr>
                <a:xfrm>
                  <a:off x="872" y="3533"/>
                  <a:ext cx="1846" cy="0"/>
                </a:xfrm>
                <a:prstGeom prst="line">
                  <a:avLst/>
                </a:prstGeom>
                <a:ln w="38100" cap="flat" cmpd="sng">
                  <a:solidFill>
                    <a:srgbClr val="000018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87076" name="Line 8"/>
                <p:cNvSpPr/>
                <p:nvPr/>
              </p:nvSpPr>
              <p:spPr>
                <a:xfrm flipV="1">
                  <a:off x="962" y="2588"/>
                  <a:ext cx="0" cy="1125"/>
                </a:xfrm>
                <a:prstGeom prst="line">
                  <a:avLst/>
                </a:prstGeom>
                <a:ln w="38100" cap="flat" cmpd="sng">
                  <a:solidFill>
                    <a:srgbClr val="000018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87077" name="Text Box 10"/>
                <p:cNvSpPr txBox="1"/>
                <p:nvPr/>
              </p:nvSpPr>
              <p:spPr>
                <a:xfrm>
                  <a:off x="737" y="3488"/>
                  <a:ext cx="315" cy="29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400" b="1" i="1" dirty="0">
                      <a:solidFill>
                        <a:srgbClr val="000018"/>
                      </a:solidFill>
                      <a:latin typeface="Times New Roman" panose="02020603050405020304" pitchFamily="18" charset="0"/>
                    </a:rPr>
                    <a:t>O</a:t>
                  </a:r>
                </a:p>
              </p:txBody>
            </p:sp>
          </p:grpSp>
          <p:graphicFrame>
            <p:nvGraphicFramePr>
              <p:cNvPr id="87074" name="Object 11"/>
              <p:cNvGraphicFramePr>
                <a:graphicFrameLocks/>
              </p:cNvGraphicFramePr>
              <p:nvPr/>
            </p:nvGraphicFramePr>
            <p:xfrm>
              <a:off x="2544" y="3540"/>
              <a:ext cx="156" cy="300"/>
            </p:xfrm>
            <a:graphic>
              <a:graphicData uri="http://schemas.openxmlformats.org/presentationml/2006/ole">
                <p:oleObj spid="_x0000_s103426" r:id="rId5" imgW="0" imgH="76320" progId="Equation.3">
                  <p:embed/>
                </p:oleObj>
              </a:graphicData>
            </a:graphic>
          </p:graphicFrame>
        </p:grpSp>
        <p:sp>
          <p:nvSpPr>
            <p:cNvPr id="87065" name="Freeform 24"/>
            <p:cNvSpPr/>
            <p:nvPr/>
          </p:nvSpPr>
          <p:spPr>
            <a:xfrm>
              <a:off x="1614487" y="4271208"/>
              <a:ext cx="2216150" cy="986589"/>
            </a:xfrm>
            <a:custGeom>
              <a:avLst/>
              <a:gdLst>
                <a:gd name="txL" fmla="*/ 0 w 1536"/>
                <a:gd name="txT" fmla="*/ 0 h 720"/>
                <a:gd name="txR" fmla="*/ 1536 w 1536"/>
                <a:gd name="txB" fmla="*/ 720 h 720"/>
              </a:gdLst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536" h="720">
                  <a:moveTo>
                    <a:pt x="0" y="0"/>
                  </a:moveTo>
                  <a:cubicBezTo>
                    <a:pt x="160" y="228"/>
                    <a:pt x="320" y="456"/>
                    <a:pt x="576" y="576"/>
                  </a:cubicBezTo>
                  <a:cubicBezTo>
                    <a:pt x="832" y="696"/>
                    <a:pt x="1184" y="708"/>
                    <a:pt x="1536" y="720"/>
                  </a:cubicBezTo>
                </a:path>
              </a:pathLst>
            </a:custGeom>
            <a:noFill/>
            <a:ln w="5715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66" name="Line 31"/>
            <p:cNvSpPr/>
            <p:nvPr/>
          </p:nvSpPr>
          <p:spPr>
            <a:xfrm>
              <a:off x="1600200" y="4343400"/>
              <a:ext cx="914400" cy="990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87067" name="Line 32"/>
            <p:cNvSpPr/>
            <p:nvPr/>
          </p:nvSpPr>
          <p:spPr>
            <a:xfrm>
              <a:off x="2514600" y="5105400"/>
              <a:ext cx="0" cy="228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87068" name="矩形 11"/>
            <p:cNvSpPr/>
            <p:nvPr/>
          </p:nvSpPr>
          <p:spPr>
            <a:xfrm>
              <a:off x="1107757" y="4060031"/>
              <a:ext cx="4074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0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7069" name="矩形 12"/>
            <p:cNvSpPr/>
            <p:nvPr/>
          </p:nvSpPr>
          <p:spPr>
            <a:xfrm>
              <a:off x="395536" y="4839543"/>
              <a:ext cx="120257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36.8</a:t>
              </a:r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%I</a:t>
              </a:r>
              <a:r>
                <a:rPr lang="en-US" altLang="zh-CN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0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7070" name="矩形 13"/>
            <p:cNvSpPr/>
            <p:nvPr/>
          </p:nvSpPr>
          <p:spPr>
            <a:xfrm>
              <a:off x="1619672" y="3645024"/>
              <a:ext cx="444352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L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87071" name="矩形 80"/>
            <p:cNvSpPr/>
            <p:nvPr/>
          </p:nvSpPr>
          <p:spPr>
            <a:xfrm>
              <a:off x="2350016" y="5229200"/>
              <a:ext cx="349776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τ</a:t>
              </a:r>
              <a:endParaRPr lang="zh-CN" altLang="en-US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87072" name="矩形 81"/>
            <p:cNvSpPr/>
            <p:nvPr/>
          </p:nvSpPr>
          <p:spPr>
            <a:xfrm>
              <a:off x="4215940" y="5282044"/>
              <a:ext cx="284052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  <a:endParaRPr lang="zh-CN" altLang="en-US" sz="2800" b="1" i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1930" name="组合 16"/>
          <p:cNvGrpSpPr/>
          <p:nvPr/>
        </p:nvGrpSpPr>
        <p:grpSpPr>
          <a:xfrm>
            <a:off x="4216400" y="2852738"/>
            <a:ext cx="4387850" cy="3225800"/>
            <a:chOff x="3851920" y="2905780"/>
            <a:chExt cx="4388508" cy="3225145"/>
          </a:xfrm>
        </p:grpSpPr>
        <p:grpSp>
          <p:nvGrpSpPr>
            <p:cNvPr id="87049" name="Group 13"/>
            <p:cNvGrpSpPr/>
            <p:nvPr/>
          </p:nvGrpSpPr>
          <p:grpSpPr>
            <a:xfrm>
              <a:off x="5181600" y="3082925"/>
              <a:ext cx="2998788" cy="3048000"/>
              <a:chOff x="3264" y="1942"/>
              <a:chExt cx="1889" cy="1920"/>
            </a:xfrm>
          </p:grpSpPr>
          <p:sp>
            <p:nvSpPr>
              <p:cNvPr id="87059" name="Text Box 14"/>
              <p:cNvSpPr txBox="1"/>
              <p:nvPr/>
            </p:nvSpPr>
            <p:spPr>
              <a:xfrm>
                <a:off x="3264" y="2880"/>
                <a:ext cx="305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i="1" dirty="0">
                    <a:solidFill>
                      <a:srgbClr val="000018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grpSp>
            <p:nvGrpSpPr>
              <p:cNvPr id="87060" name="Group 15"/>
              <p:cNvGrpSpPr/>
              <p:nvPr/>
            </p:nvGrpSpPr>
            <p:grpSpPr>
              <a:xfrm>
                <a:off x="3408" y="1942"/>
                <a:ext cx="1745" cy="1920"/>
                <a:chOff x="3408" y="1942"/>
                <a:chExt cx="1745" cy="1920"/>
              </a:xfrm>
            </p:grpSpPr>
            <p:sp>
              <p:nvSpPr>
                <p:cNvPr id="87061" name="Line 16"/>
                <p:cNvSpPr/>
                <p:nvPr/>
              </p:nvSpPr>
              <p:spPr>
                <a:xfrm>
                  <a:off x="3408" y="2902"/>
                  <a:ext cx="1745" cy="0"/>
                </a:xfrm>
                <a:prstGeom prst="line">
                  <a:avLst/>
                </a:prstGeom>
                <a:ln w="38100" cap="flat" cmpd="sng">
                  <a:solidFill>
                    <a:srgbClr val="000018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87062" name="Line 17"/>
                <p:cNvSpPr/>
                <p:nvPr/>
              </p:nvSpPr>
              <p:spPr>
                <a:xfrm flipV="1">
                  <a:off x="3482" y="1942"/>
                  <a:ext cx="0" cy="1920"/>
                </a:xfrm>
                <a:prstGeom prst="line">
                  <a:avLst/>
                </a:prstGeom>
                <a:ln w="38100" cap="flat" cmpd="sng">
                  <a:solidFill>
                    <a:srgbClr val="000018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graphicFrame>
              <p:nvGraphicFramePr>
                <p:cNvPr id="87063" name="Object 19"/>
                <p:cNvGraphicFramePr>
                  <a:graphicFrameLocks/>
                </p:cNvGraphicFramePr>
                <p:nvPr/>
              </p:nvGraphicFramePr>
              <p:xfrm>
                <a:off x="4944" y="2925"/>
                <a:ext cx="151" cy="291"/>
              </p:xfrm>
              <a:graphic>
                <a:graphicData uri="http://schemas.openxmlformats.org/presentationml/2006/ole">
                  <p:oleObj spid="_x0000_s103425" r:id="rId6" imgW="0" imgH="76320" progId="Equation.3">
                    <p:embed/>
                  </p:oleObj>
                </a:graphicData>
              </a:graphic>
            </p:graphicFrame>
          </p:grpSp>
        </p:grpSp>
        <p:sp>
          <p:nvSpPr>
            <p:cNvPr id="87050" name="Freeform 26"/>
            <p:cNvSpPr/>
            <p:nvPr/>
          </p:nvSpPr>
          <p:spPr>
            <a:xfrm flipV="1">
              <a:off x="5535613" y="4648198"/>
              <a:ext cx="2216150" cy="1038225"/>
            </a:xfrm>
            <a:custGeom>
              <a:avLst/>
              <a:gdLst>
                <a:gd name="txL" fmla="*/ 0 w 1536"/>
                <a:gd name="txT" fmla="*/ 0 h 720"/>
                <a:gd name="txR" fmla="*/ 1536 w 1536"/>
                <a:gd name="txB" fmla="*/ 720 h 720"/>
              </a:gdLst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536" h="720">
                  <a:moveTo>
                    <a:pt x="0" y="0"/>
                  </a:moveTo>
                  <a:cubicBezTo>
                    <a:pt x="160" y="228"/>
                    <a:pt x="320" y="456"/>
                    <a:pt x="576" y="576"/>
                  </a:cubicBezTo>
                  <a:cubicBezTo>
                    <a:pt x="832" y="696"/>
                    <a:pt x="1184" y="708"/>
                    <a:pt x="1536" y="720"/>
                  </a:cubicBezTo>
                </a:path>
              </a:pathLst>
            </a:custGeom>
            <a:noFill/>
            <a:ln w="57150" cap="flat" cmpd="sng">
              <a:solidFill>
                <a:srgbClr val="0066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7051" name="Group 28"/>
            <p:cNvGrpSpPr/>
            <p:nvPr/>
          </p:nvGrpSpPr>
          <p:grpSpPr>
            <a:xfrm>
              <a:off x="4787902" y="3276600"/>
              <a:ext cx="2957514" cy="1303338"/>
              <a:chOff x="3016" y="2064"/>
              <a:chExt cx="1863" cy="821"/>
            </a:xfrm>
          </p:grpSpPr>
          <p:sp>
            <p:nvSpPr>
              <p:cNvPr id="87057" name="Freeform 29"/>
              <p:cNvSpPr/>
              <p:nvPr/>
            </p:nvSpPr>
            <p:spPr>
              <a:xfrm>
                <a:off x="3483" y="2230"/>
                <a:ext cx="1396" cy="655"/>
              </a:xfrm>
              <a:custGeom>
                <a:avLst/>
                <a:gdLst>
                  <a:gd name="txL" fmla="*/ 0 w 1536"/>
                  <a:gd name="txT" fmla="*/ 0 h 720"/>
                  <a:gd name="txR" fmla="*/ 1536 w 1536"/>
                  <a:gd name="txB" fmla="*/ 720 h 720"/>
                </a:gdLst>
                <a:ahLst/>
                <a:cxnLst>
                  <a:cxn ang="0">
                    <a:pos x="0" y="0"/>
                  </a:cxn>
                  <a:cxn ang="0">
                    <a:pos x="152" y="154"/>
                  </a:cxn>
                  <a:cxn ang="0">
                    <a:pos x="403" y="191"/>
                  </a:cxn>
                </a:cxnLst>
                <a:rect l="txL" t="txT" r="txR" b="txB"/>
                <a:pathLst>
                  <a:path w="1536" h="720">
                    <a:moveTo>
                      <a:pt x="0" y="0"/>
                    </a:moveTo>
                    <a:cubicBezTo>
                      <a:pt x="160" y="228"/>
                      <a:pt x="320" y="456"/>
                      <a:pt x="576" y="576"/>
                    </a:cubicBezTo>
                    <a:cubicBezTo>
                      <a:pt x="832" y="696"/>
                      <a:pt x="1184" y="708"/>
                      <a:pt x="1536" y="720"/>
                    </a:cubicBezTo>
                  </a:path>
                </a:pathLst>
              </a:custGeom>
              <a:noFill/>
              <a:ln w="57150" cap="flat" cmpd="sng">
                <a:solidFill>
                  <a:srgbClr val="000099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058" name="Text Box 30"/>
              <p:cNvSpPr txBox="1"/>
              <p:nvPr/>
            </p:nvSpPr>
            <p:spPr>
              <a:xfrm>
                <a:off x="3016" y="2064"/>
                <a:ext cx="451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en-US" altLang="zh-CN" sz="2400" b="1" i="1" dirty="0"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b="1" i="1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0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7052" name="Text Box 30"/>
            <p:cNvSpPr txBox="1"/>
            <p:nvPr/>
          </p:nvSpPr>
          <p:spPr>
            <a:xfrm>
              <a:off x="3851920" y="5487615"/>
              <a:ext cx="168668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latin typeface="宋体" panose="02010600030101010101" pitchFamily="2" charset="-122"/>
                </a:rPr>
                <a:t>-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1 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+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)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 I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0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7053" name="矩形 84"/>
            <p:cNvSpPr/>
            <p:nvPr/>
          </p:nvSpPr>
          <p:spPr>
            <a:xfrm>
              <a:off x="7956376" y="4561964"/>
              <a:ext cx="284052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  <a:endParaRPr lang="zh-CN" altLang="en-US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87054" name="矩形 85"/>
            <p:cNvSpPr/>
            <p:nvPr/>
          </p:nvSpPr>
          <p:spPr>
            <a:xfrm>
              <a:off x="6516216" y="3861048"/>
              <a:ext cx="678391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R2</a:t>
              </a:r>
              <a:endPara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7055" name="矩形 86"/>
            <p:cNvSpPr/>
            <p:nvPr/>
          </p:nvSpPr>
          <p:spPr>
            <a:xfrm>
              <a:off x="6588224" y="4705980"/>
              <a:ext cx="530915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L</a:t>
              </a:r>
              <a:endParaRPr lang="zh-CN" altLang="en-US" sz="2800" baseline="-25000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7056" name="矩形 87"/>
            <p:cNvSpPr/>
            <p:nvPr/>
          </p:nvSpPr>
          <p:spPr>
            <a:xfrm>
              <a:off x="5528064" y="2905780"/>
              <a:ext cx="1204176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R2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,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 u</a:t>
              </a:r>
              <a:r>
                <a:rPr lang="en-US" altLang="zh-CN" sz="2800" b="1" i="1" baseline="-25000" dirty="0">
                  <a:latin typeface="Times New Roman" panose="02020603050405020304" pitchFamily="18" charset="0"/>
                </a:rPr>
                <a:t>L</a:t>
              </a:r>
              <a:endParaRPr lang="zh-CN" altLang="en-US" sz="2800" baseline="-250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747713" y="884238"/>
            <a:ext cx="3581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</a:t>
            </a:r>
          </a:p>
        </p:txBody>
      </p:sp>
      <p:sp>
        <p:nvSpPr>
          <p:cNvPr id="23555" name="Text Box 4"/>
          <p:cNvSpPr txBox="1"/>
          <p:nvPr/>
        </p:nvSpPr>
        <p:spPr>
          <a:xfrm>
            <a:off x="1431925" y="3878263"/>
            <a:ext cx="184150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2952" name="Rectangle 8"/>
          <p:cNvSpPr/>
          <p:nvPr/>
        </p:nvSpPr>
        <p:spPr>
          <a:xfrm>
            <a:off x="611188" y="1341438"/>
            <a:ext cx="8064500" cy="1366837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10000"/>
                </a:solidFill>
                <a:latin typeface="Times New Roman" panose="02020603050405020304" pitchFamily="18" charset="0"/>
              </a:rPr>
              <a:t>      换路就是电路状态的改变，如：电路接通、断开电源、 短路、电源的升高或降低、电路中元件参数的改变等。</a:t>
            </a:r>
          </a:p>
        </p:txBody>
      </p:sp>
      <p:sp>
        <p:nvSpPr>
          <p:cNvPr id="82954" name="Rectangle 10"/>
          <p:cNvSpPr/>
          <p:nvPr/>
        </p:nvSpPr>
        <p:spPr>
          <a:xfrm>
            <a:off x="611188" y="3500438"/>
            <a:ext cx="8064500" cy="2881312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10000"/>
                </a:solidFill>
                <a:latin typeface="Times New Roman" panose="02020603050405020304" pitchFamily="18" charset="0"/>
              </a:rPr>
              <a:t>       </a:t>
            </a:r>
            <a:endParaRPr lang="en-US" altLang="zh-CN" sz="2800" b="1" dirty="0">
              <a:solidFill>
                <a:srgbClr val="010000"/>
              </a:solidFill>
              <a:latin typeface="Times New Roman" panose="02020603050405020304" pitchFamily="18" charset="0"/>
            </a:endParaRPr>
          </a:p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10000"/>
                </a:solidFill>
                <a:latin typeface="Times New Roman" panose="02020603050405020304" pitchFamily="18" charset="0"/>
              </a:rPr>
              <a:t>      当电路发生换路时，电路原来的状态（电压、电流值等）将会发生变化，即从一个稳定状态转变到另一个稳定状态，但这种转变并不是一瞬间完成的，而是会经过一个过程，在工程上这个过程被称为过渡过程，从工程角度讲这个过程是短暂的，故也称为暂态过程。</a:t>
            </a:r>
          </a:p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2800" b="1" dirty="0">
              <a:solidFill>
                <a:srgbClr val="01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5968F5-4401-4C34-ADB3-369797EC55DD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7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747713" y="3043238"/>
            <a:ext cx="3581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暂态过程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0"/>
      <p:bldP spid="82952" grpId="0"/>
      <p:bldP spid="82954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6"/>
          <p:cNvSpPr txBox="1"/>
          <p:nvPr/>
        </p:nvSpPr>
        <p:spPr>
          <a:xfrm>
            <a:off x="539750" y="765175"/>
            <a:ext cx="7920038" cy="22463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例：</a:t>
            </a:r>
            <a:r>
              <a:rPr lang="zh-CN" altLang="en-US" sz="2800" b="1" dirty="0">
                <a:latin typeface="Times New Roman" panose="02020603050405020304" pitchFamily="18" charset="0"/>
              </a:rPr>
              <a:t>如图所示是一台</a:t>
            </a:r>
            <a:r>
              <a:rPr lang="en-US" altLang="zh-CN" sz="2800" b="1" dirty="0">
                <a:latin typeface="Times New Roman" panose="02020603050405020304" pitchFamily="18" charset="0"/>
              </a:rPr>
              <a:t>300kW</a:t>
            </a:r>
            <a:r>
              <a:rPr lang="zh-CN" altLang="en-US" sz="2800" b="1" dirty="0">
                <a:latin typeface="Times New Roman" panose="02020603050405020304" pitchFamily="18" charset="0"/>
              </a:rPr>
              <a:t>汽轮发电机的励磁回路。已知励磁绕组的电阻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</a:rPr>
              <a:t>=0.2Ω</a:t>
            </a:r>
            <a:r>
              <a:rPr lang="zh-CN" altLang="en-US" sz="2800" b="1" dirty="0">
                <a:latin typeface="Times New Roman" panose="02020603050405020304" pitchFamily="18" charset="0"/>
              </a:rPr>
              <a:t>，电感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latin typeface="Times New Roman" panose="02020603050405020304" pitchFamily="18" charset="0"/>
              </a:rPr>
              <a:t>=0.4H</a:t>
            </a:r>
            <a:r>
              <a:rPr lang="zh-CN" altLang="en-US" sz="2800" b="1" dirty="0">
                <a:latin typeface="Times New Roman" panose="02020603050405020304" pitchFamily="18" charset="0"/>
              </a:rPr>
              <a:t> ，直流电压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dirty="0">
                <a:latin typeface="Times New Roman" panose="02020603050405020304" pitchFamily="18" charset="0"/>
              </a:rPr>
              <a:t>=35V</a:t>
            </a:r>
            <a:r>
              <a:rPr lang="zh-CN" altLang="en-US" sz="2800" b="1" dirty="0">
                <a:latin typeface="Times New Roman" panose="02020603050405020304" pitchFamily="18" charset="0"/>
              </a:rPr>
              <a:t>。电压表的量程为</a:t>
            </a:r>
            <a:r>
              <a:rPr lang="en-US" altLang="zh-CN" sz="2800" b="1" dirty="0">
                <a:latin typeface="Times New Roman" panose="02020603050405020304" pitchFamily="18" charset="0"/>
              </a:rPr>
              <a:t>50V</a:t>
            </a:r>
            <a:r>
              <a:rPr lang="zh-CN" altLang="en-US" sz="2800" b="1" dirty="0">
                <a:latin typeface="Times New Roman" panose="02020603050405020304" pitchFamily="18" charset="0"/>
              </a:rPr>
              <a:t>，内阻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V</a:t>
            </a:r>
            <a:r>
              <a:rPr lang="en-US" altLang="zh-CN" sz="2800" b="1" dirty="0">
                <a:latin typeface="Times New Roman" panose="02020603050405020304" pitchFamily="18" charset="0"/>
              </a:rPr>
              <a:t>=5kΩ</a:t>
            </a:r>
            <a:r>
              <a:rPr lang="zh-CN" altLang="en-US" sz="2800" b="1" dirty="0">
                <a:latin typeface="Times New Roman" panose="02020603050405020304" pitchFamily="18" charset="0"/>
              </a:rPr>
              <a:t> 。开关未断开时，电路中电流已经恒定不变。在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latin typeface="Times New Roman" panose="02020603050405020304" pitchFamily="18" charset="0"/>
              </a:rPr>
              <a:t>=0</a:t>
            </a:r>
            <a:r>
              <a:rPr lang="zh-CN" altLang="en-US" sz="2800" b="1" dirty="0">
                <a:latin typeface="Times New Roman" panose="02020603050405020304" pitchFamily="18" charset="0"/>
              </a:rPr>
              <a:t>时，断开开关。求电流</a:t>
            </a:r>
            <a:r>
              <a:rPr lang="zh-CN" alt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i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V</a:t>
            </a:r>
            <a:r>
              <a:rPr lang="zh-CN" altLang="en-US" sz="2800" b="1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B03E24D-385D-452C-A638-01F1F0A4D06A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70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88069" name="Rectangle 5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8070" name="对象 4"/>
          <p:cNvGraphicFramePr>
            <a:graphicFrameLocks/>
          </p:cNvGraphicFramePr>
          <p:nvPr/>
        </p:nvGraphicFramePr>
        <p:xfrm>
          <a:off x="2700338" y="2781300"/>
          <a:ext cx="3455987" cy="2259013"/>
        </p:xfrm>
        <a:graphic>
          <a:graphicData uri="http://schemas.openxmlformats.org/presentationml/2006/ole">
            <p:oleObj spid="_x0000_s104449" r:id="rId3" imgW="926437" imgH="609240" progId="Visio.Drawing.11">
              <p:embed/>
            </p:oleObj>
          </a:graphicData>
        </a:graphic>
      </p:graphicFrame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592138" y="4941888"/>
            <a:ext cx="7867650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解：</a:t>
            </a:r>
            <a:r>
              <a:rPr kumimoji="1" lang="zh-CN" altLang="en-US" sz="2800" b="1" kern="1200" cap="none" spc="0" normalizeH="0" baseline="0" noProof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使用三要素法求解</a:t>
            </a:r>
            <a:endParaRPr kumimoji="1" lang="en-US" altLang="zh-CN" sz="2800" b="1" kern="1200" cap="none" spc="0" normalizeH="0" baseline="0" noProof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2138" y="5464175"/>
            <a:ext cx="808355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开关断开前，电路已经稳定，电感相当于短路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=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=175A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，由换路定则得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=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)=175A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DB5595-6848-462B-ABE1-4DEC0B37D481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71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92138" y="765175"/>
            <a:ext cx="80835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换路后电路达到稳态时：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∞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=0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3973" name="组合 6"/>
          <p:cNvGrpSpPr/>
          <p:nvPr/>
        </p:nvGrpSpPr>
        <p:grpSpPr>
          <a:xfrm>
            <a:off x="592138" y="1196975"/>
            <a:ext cx="8083550" cy="828675"/>
            <a:chOff x="592088" y="1412776"/>
            <a:chExt cx="8084368" cy="828998"/>
          </a:xfrm>
        </p:grpSpPr>
        <p:sp>
          <p:nvSpPr>
            <p:cNvPr id="73" name="矩形 72"/>
            <p:cNvSpPr/>
            <p:nvPr/>
          </p:nvSpPr>
          <p:spPr>
            <a:xfrm>
              <a:off x="592088" y="1465184"/>
              <a:ext cx="8084368" cy="52407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63A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电路时间常数为：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89104" name="对象 2"/>
            <p:cNvGraphicFramePr>
              <a:graphicFrameLocks/>
            </p:cNvGraphicFramePr>
            <p:nvPr/>
          </p:nvGraphicFramePr>
          <p:xfrm>
            <a:off x="3419872" y="1412776"/>
            <a:ext cx="4519376" cy="828998"/>
          </p:xfrm>
          <a:graphic>
            <a:graphicData uri="http://schemas.openxmlformats.org/presentationml/2006/ole">
              <p:oleObj spid="_x0000_s105478" r:id="rId3" imgW="2145369" imgH="393529" progId="Equation.DSMT4">
                <p:embed/>
              </p:oleObj>
            </a:graphicData>
          </a:graphic>
        </p:graphicFrame>
      </p:grpSp>
      <p:sp>
        <p:nvSpPr>
          <p:cNvPr id="5" name="矩形 4"/>
          <p:cNvSpPr/>
          <p:nvPr/>
        </p:nvSpPr>
        <p:spPr>
          <a:xfrm>
            <a:off x="611188" y="1844675"/>
            <a:ext cx="234950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由三要素法知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3975" name="对象 5"/>
          <p:cNvGraphicFramePr>
            <a:graphicFrameLocks/>
          </p:cNvGraphicFramePr>
          <p:nvPr/>
        </p:nvGraphicFramePr>
        <p:xfrm>
          <a:off x="1036638" y="2133600"/>
          <a:ext cx="7194550" cy="771525"/>
        </p:xfrm>
        <a:graphic>
          <a:graphicData uri="http://schemas.openxmlformats.org/presentationml/2006/ole">
            <p:oleObj spid="_x0000_s105477" r:id="rId4" imgW="3073400" imgH="330200" progId="Equation.DSMT4">
              <p:embed/>
            </p:oleObj>
          </a:graphicData>
        </a:graphic>
      </p:graphicFrame>
      <p:sp>
        <p:nvSpPr>
          <p:cNvPr id="78" name="矩形 77"/>
          <p:cNvSpPr/>
          <p:nvPr/>
        </p:nvSpPr>
        <p:spPr>
          <a:xfrm>
            <a:off x="611188" y="2924175"/>
            <a:ext cx="341630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电压表处的电压为：</a:t>
            </a:r>
          </a:p>
        </p:txBody>
      </p:sp>
      <p:graphicFrame>
        <p:nvGraphicFramePr>
          <p:cNvPr id="83977" name="对象 7"/>
          <p:cNvGraphicFramePr>
            <a:graphicFrameLocks/>
          </p:cNvGraphicFramePr>
          <p:nvPr/>
        </p:nvGraphicFramePr>
        <p:xfrm>
          <a:off x="1042988" y="3429000"/>
          <a:ext cx="7299325" cy="549275"/>
        </p:xfrm>
        <a:graphic>
          <a:graphicData uri="http://schemas.openxmlformats.org/presentationml/2006/ole">
            <p:oleObj spid="_x0000_s105476" r:id="rId5" imgW="2870200" imgH="215900" progId="Equation.DSMT4">
              <p:embed/>
            </p:oleObj>
          </a:graphicData>
        </a:graphic>
      </p:graphicFrame>
      <p:sp>
        <p:nvSpPr>
          <p:cNvPr id="80" name="矩形 79"/>
          <p:cNvSpPr/>
          <p:nvPr/>
        </p:nvSpPr>
        <p:spPr>
          <a:xfrm>
            <a:off x="611188" y="3933825"/>
            <a:ext cx="784860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由于绕组电阻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很小，电压表电压就是电感电压：</a:t>
            </a:r>
          </a:p>
        </p:txBody>
      </p:sp>
      <p:graphicFrame>
        <p:nvGraphicFramePr>
          <p:cNvPr id="83979" name="对象 8"/>
          <p:cNvGraphicFramePr>
            <a:graphicFrameLocks/>
          </p:cNvGraphicFramePr>
          <p:nvPr/>
        </p:nvGraphicFramePr>
        <p:xfrm>
          <a:off x="1112838" y="4437063"/>
          <a:ext cx="3543300" cy="568325"/>
        </p:xfrm>
        <a:graphic>
          <a:graphicData uri="http://schemas.openxmlformats.org/presentationml/2006/ole">
            <p:oleObj spid="_x0000_s105475" r:id="rId6" imgW="1345616" imgH="215806" progId="Equation.DSMT4">
              <p:embed/>
            </p:oleObj>
          </a:graphicData>
        </a:graphic>
      </p:graphicFrame>
      <p:sp>
        <p:nvSpPr>
          <p:cNvPr id="82" name="矩形 81"/>
          <p:cNvSpPr/>
          <p:nvPr/>
        </p:nvSpPr>
        <p:spPr>
          <a:xfrm>
            <a:off x="611188" y="4941888"/>
            <a:ext cx="78486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63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开关刚断开时，电感电压和电压表处的电压电流为：</a:t>
            </a:r>
          </a:p>
        </p:txBody>
      </p:sp>
      <p:graphicFrame>
        <p:nvGraphicFramePr>
          <p:cNvPr id="83981" name="对象 9"/>
          <p:cNvGraphicFramePr>
            <a:graphicFrameLocks/>
          </p:cNvGraphicFramePr>
          <p:nvPr/>
        </p:nvGraphicFramePr>
        <p:xfrm>
          <a:off x="1187450" y="5805488"/>
          <a:ext cx="3487738" cy="485775"/>
        </p:xfrm>
        <a:graphic>
          <a:graphicData uri="http://schemas.openxmlformats.org/presentationml/2006/ole">
            <p:oleObj spid="_x0000_s105474" r:id="rId7" imgW="1548728" imgH="215806" progId="Equation.DSMT4">
              <p:embed/>
            </p:oleObj>
          </a:graphicData>
        </a:graphic>
      </p:graphicFrame>
      <p:graphicFrame>
        <p:nvGraphicFramePr>
          <p:cNvPr id="83982" name="对象 10"/>
          <p:cNvGraphicFramePr>
            <a:graphicFrameLocks/>
          </p:cNvGraphicFramePr>
          <p:nvPr/>
        </p:nvGraphicFramePr>
        <p:xfrm>
          <a:off x="5148263" y="5805488"/>
          <a:ext cx="2773362" cy="485775"/>
        </p:xfrm>
        <a:graphic>
          <a:graphicData uri="http://schemas.openxmlformats.org/presentationml/2006/ole">
            <p:oleObj spid="_x0000_s105473" r:id="rId8" imgW="1231366" imgH="215806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5" grpId="0"/>
      <p:bldP spid="78" grpId="0"/>
      <p:bldP spid="80" grpId="0"/>
      <p:bldP spid="8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FC713D-C2C8-4555-AA52-270717D0C0E6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72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11188" y="908050"/>
            <a:ext cx="7848600" cy="31099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由于励磁绕组的电阻很小，开关没有断开前绕组中电流很大，磁场能量较大，造成开关断开瞬间电压表和励磁绕组中电流很大，由于电压表的内阻很大，在这个时刻电压表和励磁绕组要承受很高的电压，可能损坏电压表和励磁绕组。所以，如果在线圈两端原来并联有内阻很大的电压表，则在开关断开前必须将它去掉。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0204DA4-D027-4E8D-9A34-8CFBA04F680E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73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65" name="Rectangle 19"/>
          <p:cNvSpPr/>
          <p:nvPr/>
        </p:nvSpPr>
        <p:spPr>
          <a:xfrm>
            <a:off x="381000" y="1254125"/>
            <a:ext cx="5029200" cy="24622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如图所示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RL</a:t>
            </a:r>
            <a:r>
              <a:rPr lang="zh-CN" altLang="en-US" sz="2800" b="1" dirty="0">
                <a:latin typeface="Times New Roman" panose="02020603050405020304" pitchFamily="18" charset="0"/>
              </a:rPr>
              <a:t>电路中，开关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</a:rPr>
              <a:t>先合在位置</a:t>
            </a: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上，电感无初始储能，即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-</a:t>
            </a:r>
            <a:r>
              <a:rPr lang="en-US" altLang="zh-CN" sz="2800" b="1" dirty="0">
                <a:latin typeface="Times New Roman" panose="02020603050405020304" pitchFamily="18" charset="0"/>
              </a:rPr>
              <a:t>)=0</a:t>
            </a:r>
            <a:r>
              <a:rPr lang="zh-CN" altLang="en-US" sz="2800" b="1" dirty="0">
                <a:latin typeface="Times New Roman" panose="02020603050405020304" pitchFamily="18" charset="0"/>
              </a:rPr>
              <a:t>，在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latin typeface="Times New Roman" panose="02020603050405020304" pitchFamily="18" charset="0"/>
              </a:rPr>
              <a:t>=0</a:t>
            </a:r>
            <a:r>
              <a:rPr lang="zh-CN" altLang="en-US" sz="2800" b="1" dirty="0">
                <a:latin typeface="Times New Roman" panose="02020603050405020304" pitchFamily="18" charset="0"/>
              </a:rPr>
              <a:t>时切换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</a:rPr>
              <a:t>到位置</a:t>
            </a: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，由电源产生的响应叫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RL</a:t>
            </a:r>
            <a:r>
              <a:rPr lang="zh-CN" altLang="en-US" sz="2800" b="1" dirty="0">
                <a:latin typeface="Times New Roman" panose="02020603050405020304" pitchFamily="18" charset="0"/>
              </a:rPr>
              <a:t>的零状态响应。</a:t>
            </a:r>
          </a:p>
        </p:txBody>
      </p:sp>
      <p:sp>
        <p:nvSpPr>
          <p:cNvPr id="67" name="Text Box 21"/>
          <p:cNvSpPr txBox="1">
            <a:spLocks noChangeArrowheads="1"/>
          </p:cNvSpPr>
          <p:nvPr/>
        </p:nvSpPr>
        <p:spPr bwMode="auto">
          <a:xfrm>
            <a:off x="381000" y="3636963"/>
            <a:ext cx="50292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实质：</a:t>
            </a:r>
            <a:r>
              <a:rPr kumimoji="1" lang="en-US" altLang="zh-CN" sz="2800" b="1" i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RL</a:t>
            </a:r>
            <a:r>
              <a:rPr kumimoji="1" lang="zh-CN" altLang="en-US" sz="2800" b="1" kern="1200" cap="none" spc="0" normalizeH="0" baseline="0" noProof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电路的放电过程</a:t>
            </a:r>
          </a:p>
        </p:txBody>
      </p:sp>
      <p:sp>
        <p:nvSpPr>
          <p:cNvPr id="68" name="Rectangle 22"/>
          <p:cNvSpPr txBox="1">
            <a:spLocks noChangeArrowheads="1"/>
          </p:cNvSpPr>
          <p:nvPr/>
        </p:nvSpPr>
        <p:spPr>
          <a:xfrm>
            <a:off x="457200" y="692150"/>
            <a:ext cx="5051425" cy="685800"/>
          </a:xfrm>
          <a:prstGeom prst="rect">
            <a:avLst/>
          </a:prstGeom>
          <a:ln>
            <a:miter lim="800000"/>
          </a:ln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4.5.2  </a:t>
            </a:r>
            <a:r>
              <a:rPr kumimoji="0" lang="en-US" altLang="zh-CN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RL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电路的零状态响应</a:t>
            </a:r>
          </a:p>
        </p:txBody>
      </p:sp>
      <p:sp>
        <p:nvSpPr>
          <p:cNvPr id="86024" name="矩形 69"/>
          <p:cNvSpPr/>
          <p:nvPr/>
        </p:nvSpPr>
        <p:spPr>
          <a:xfrm>
            <a:off x="444500" y="4149725"/>
            <a:ext cx="1535113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1.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经典法</a:t>
            </a:r>
            <a:endParaRPr lang="zh-CN" altLang="en-US" sz="28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6025" name="图片 70" descr="C:\Users\Kennex Lo\Desktop\102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63" y="1257300"/>
            <a:ext cx="3733800" cy="23876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395288" y="4581525"/>
            <a:ext cx="8424862" cy="1150938"/>
            <a:chOff x="395288" y="4580880"/>
            <a:chExt cx="8424862" cy="1152376"/>
          </a:xfrm>
        </p:grpSpPr>
        <p:sp>
          <p:nvSpPr>
            <p:cNvPr id="91147" name="Rectangle 19"/>
            <p:cNvSpPr/>
            <p:nvPr/>
          </p:nvSpPr>
          <p:spPr>
            <a:xfrm>
              <a:off x="395288" y="4580880"/>
              <a:ext cx="8424862" cy="10398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       根据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KVL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，列出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t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≥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0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时的电路方程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: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+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L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=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S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 ，其中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=</a:t>
              </a:r>
              <a:r>
                <a:rPr lang="en-US" altLang="zh-CN" sz="2800" b="1" i="1" dirty="0">
                  <a:latin typeface="Times New Roman" panose="02020603050405020304" pitchFamily="18" charset="0"/>
                </a:rPr>
                <a:t>Ri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L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，             则：</a:t>
              </a:r>
            </a:p>
          </p:txBody>
        </p:sp>
        <p:graphicFrame>
          <p:nvGraphicFramePr>
            <p:cNvPr id="91148" name="对象 2"/>
            <p:cNvGraphicFramePr>
              <a:graphicFrameLocks/>
            </p:cNvGraphicFramePr>
            <p:nvPr/>
          </p:nvGraphicFramePr>
          <p:xfrm>
            <a:off x="2113201" y="4954814"/>
            <a:ext cx="1306671" cy="778442"/>
          </p:xfrm>
          <a:graphic>
            <a:graphicData uri="http://schemas.openxmlformats.org/presentationml/2006/ole">
              <p:oleObj spid="_x0000_s106498" r:id="rId4" imgW="596641" imgH="355446" progId="Equation.DSMT4">
                <p:embed/>
              </p:oleObj>
            </a:graphicData>
          </a:graphic>
        </p:graphicFrame>
      </p:grpSp>
      <p:graphicFrame>
        <p:nvGraphicFramePr>
          <p:cNvPr id="6" name="对象 5"/>
          <p:cNvGraphicFramePr>
            <a:graphicFrameLocks/>
          </p:cNvGraphicFramePr>
          <p:nvPr/>
        </p:nvGraphicFramePr>
        <p:xfrm>
          <a:off x="3276600" y="5622925"/>
          <a:ext cx="2133600" cy="830263"/>
        </p:xfrm>
        <a:graphic>
          <a:graphicData uri="http://schemas.openxmlformats.org/presentationml/2006/ole">
            <p:oleObj spid="_x0000_s106497" r:id="rId5" imgW="914003" imgH="355446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9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860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C801837-39D4-4496-AEB8-A5557BC8B310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74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11188" y="908050"/>
            <a:ext cx="78486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这是一阶线性非齐次微分方程，初始值为零，求得其解为：</a:t>
            </a:r>
          </a:p>
        </p:txBody>
      </p:sp>
      <p:graphicFrame>
        <p:nvGraphicFramePr>
          <p:cNvPr id="3" name="对象 2"/>
          <p:cNvGraphicFramePr>
            <a:graphicFrameLocks/>
          </p:cNvGraphicFramePr>
          <p:nvPr/>
        </p:nvGraphicFramePr>
        <p:xfrm>
          <a:off x="2195513" y="1760538"/>
          <a:ext cx="4427537" cy="947737"/>
        </p:xfrm>
        <a:graphic>
          <a:graphicData uri="http://schemas.openxmlformats.org/presentationml/2006/ole">
            <p:oleObj spid="_x0000_s108546" r:id="rId3" imgW="1778000" imgH="381000" progId="Equation.DSMT4">
              <p:embed/>
            </p:oleObj>
          </a:graphicData>
        </a:graphic>
      </p:graphicFrame>
      <p:sp>
        <p:nvSpPr>
          <p:cNvPr id="88" name="矩形 69"/>
          <p:cNvSpPr/>
          <p:nvPr/>
        </p:nvSpPr>
        <p:spPr>
          <a:xfrm>
            <a:off x="444500" y="2546350"/>
            <a:ext cx="1897063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2.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三要素法</a:t>
            </a:r>
            <a:endParaRPr lang="zh-CN" altLang="en-US" sz="28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" name="Rectangle 19"/>
          <p:cNvSpPr/>
          <p:nvPr/>
        </p:nvSpPr>
        <p:spPr>
          <a:xfrm>
            <a:off x="395288" y="3108325"/>
            <a:ext cx="8424862" cy="1041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换路前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-</a:t>
            </a:r>
            <a:r>
              <a:rPr lang="en-US" altLang="zh-CN" sz="2800" b="1" dirty="0">
                <a:latin typeface="Times New Roman" panose="02020603050405020304" pitchFamily="18" charset="0"/>
              </a:rPr>
              <a:t>)=0</a:t>
            </a:r>
            <a:r>
              <a:rPr lang="zh-CN" altLang="en-US" sz="2800" b="1" dirty="0">
                <a:latin typeface="Times New Roman" panose="02020603050405020304" pitchFamily="18" charset="0"/>
              </a:rPr>
              <a:t>，换路后瞬间电流初始值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 =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)=0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92" name="Rectangle 19"/>
          <p:cNvSpPr/>
          <p:nvPr/>
        </p:nvSpPr>
        <p:spPr>
          <a:xfrm>
            <a:off x="395288" y="4116388"/>
            <a:ext cx="8424862" cy="1041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换路后电路达到稳态时电感相当于短路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∞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 =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93" name="Rectangle 19"/>
          <p:cNvSpPr/>
          <p:nvPr/>
        </p:nvSpPr>
        <p:spPr>
          <a:xfrm>
            <a:off x="395288" y="5094288"/>
            <a:ext cx="8424862" cy="5667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电路时间常数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τ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</a:rPr>
              <a:t>，则：</a:t>
            </a:r>
          </a:p>
        </p:txBody>
      </p:sp>
      <p:graphicFrame>
        <p:nvGraphicFramePr>
          <p:cNvPr id="5" name="对象 4"/>
          <p:cNvGraphicFramePr>
            <a:graphicFrameLocks/>
          </p:cNvGraphicFramePr>
          <p:nvPr/>
        </p:nvGraphicFramePr>
        <p:xfrm>
          <a:off x="1403350" y="5516563"/>
          <a:ext cx="6427788" cy="936625"/>
        </p:xfrm>
        <a:graphic>
          <a:graphicData uri="http://schemas.openxmlformats.org/presentationml/2006/ole">
            <p:oleObj spid="_x0000_s108545" r:id="rId4" imgW="2616200" imgH="3810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8" grpId="0"/>
      <p:bldP spid="90" grpId="0"/>
      <p:bldP spid="92" grpId="0"/>
      <p:bldP spid="9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6AF1FD-0575-422C-9D22-2CFFBBD9530A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75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11" name="Rectangle 19"/>
          <p:cNvSpPr/>
          <p:nvPr/>
        </p:nvSpPr>
        <p:spPr>
          <a:xfrm>
            <a:off x="323850" y="908050"/>
            <a:ext cx="8424863" cy="5667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由换路后电路求得电感电压和电阻电压为：</a:t>
            </a:r>
          </a:p>
        </p:txBody>
      </p:sp>
      <p:graphicFrame>
        <p:nvGraphicFramePr>
          <p:cNvPr id="3" name="对象 2"/>
          <p:cNvGraphicFramePr>
            <a:graphicFrameLocks/>
          </p:cNvGraphicFramePr>
          <p:nvPr/>
        </p:nvGraphicFramePr>
        <p:xfrm>
          <a:off x="1258888" y="1477963"/>
          <a:ext cx="2333625" cy="831850"/>
        </p:xfrm>
        <a:graphic>
          <a:graphicData uri="http://schemas.openxmlformats.org/presentationml/2006/ole">
            <p:oleObj spid="_x0000_s109571" r:id="rId3" imgW="1066800" imgH="381000" progId="Equation.DSMT4">
              <p:embed/>
            </p:oleObj>
          </a:graphicData>
        </a:graphic>
      </p:graphicFrame>
      <p:sp>
        <p:nvSpPr>
          <p:cNvPr id="93190" name="Rectangle 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/>
          </p:cNvGraphicFramePr>
          <p:nvPr/>
        </p:nvGraphicFramePr>
        <p:xfrm>
          <a:off x="3995738" y="1474788"/>
          <a:ext cx="2947987" cy="720725"/>
        </p:xfrm>
        <a:graphic>
          <a:graphicData uri="http://schemas.openxmlformats.org/presentationml/2006/ole">
            <p:oleObj spid="_x0000_s109570" r:id="rId4" imgW="1256755" imgH="304668" progId="Equation.DSMT4">
              <p:embed/>
            </p:oleObj>
          </a:graphicData>
        </a:graphic>
      </p:graphicFrame>
      <p:sp>
        <p:nvSpPr>
          <p:cNvPr id="15" name="Rectangle 19"/>
          <p:cNvSpPr/>
          <p:nvPr/>
        </p:nvSpPr>
        <p:spPr>
          <a:xfrm>
            <a:off x="323850" y="2359025"/>
            <a:ext cx="8424863" cy="565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</a:rPr>
              <a:t>和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</a:rPr>
              <a:t>随时间变化的曲线如图：</a:t>
            </a:r>
          </a:p>
        </p:txBody>
      </p:sp>
      <p:sp>
        <p:nvSpPr>
          <p:cNvPr id="93193" name="Rectangle 1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/>
          </p:cNvGraphicFramePr>
          <p:nvPr/>
        </p:nvGraphicFramePr>
        <p:xfrm>
          <a:off x="1042988" y="2924175"/>
          <a:ext cx="3241675" cy="2160588"/>
        </p:xfrm>
        <a:graphic>
          <a:graphicData uri="http://schemas.openxmlformats.org/presentationml/2006/ole">
            <p:oleObj spid="_x0000_s109569" r:id="rId5" imgW="1667607" imgH="1310640" progId="Visio.Drawing.11">
              <p:embed/>
            </p:oleObj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rcRect l="35278" t="30209" r="23889" b="12201"/>
          <a:stretch>
            <a:fillRect/>
          </a:stretch>
        </p:blipFill>
        <p:spPr>
          <a:xfrm>
            <a:off x="4827588" y="2997200"/>
            <a:ext cx="3057525" cy="187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Text Box 6"/>
          <p:cNvSpPr txBox="1"/>
          <p:nvPr/>
        </p:nvSpPr>
        <p:spPr>
          <a:xfrm>
            <a:off x="612775" y="4995863"/>
            <a:ext cx="7920038" cy="1385887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例：</a:t>
            </a:r>
            <a:r>
              <a:rPr lang="zh-CN" altLang="en-US" sz="2800" b="1" dirty="0">
                <a:latin typeface="Times New Roman" panose="02020603050405020304" pitchFamily="18" charset="0"/>
              </a:rPr>
              <a:t>如图所示电路，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 </a:t>
            </a:r>
            <a:r>
              <a:rPr lang="en-US" altLang="zh-CN" sz="2800" b="1" dirty="0">
                <a:latin typeface="Times New Roman" panose="02020603050405020304" pitchFamily="18" charset="0"/>
              </a:rPr>
              <a:t>&lt; 0</a:t>
            </a:r>
            <a:r>
              <a:rPr lang="zh-CN" altLang="en-US" sz="2800" b="1" dirty="0">
                <a:latin typeface="Times New Roman" panose="02020603050405020304" pitchFamily="18" charset="0"/>
              </a:rPr>
              <a:t>时电路已达稳态，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 </a:t>
            </a:r>
            <a:r>
              <a:rPr lang="en-US" altLang="zh-CN" sz="2800" b="1" dirty="0">
                <a:latin typeface="Times New Roman" panose="02020603050405020304" pitchFamily="18" charset="0"/>
              </a:rPr>
              <a:t>= 0</a:t>
            </a:r>
            <a:r>
              <a:rPr lang="zh-CN" altLang="en-US" sz="2800" b="1" dirty="0">
                <a:latin typeface="Times New Roman" panose="02020603050405020304" pitchFamily="18" charset="0"/>
              </a:rPr>
              <a:t>时开关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</a:rPr>
              <a:t>断开。试求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 </a:t>
            </a:r>
            <a:r>
              <a:rPr lang="en-US" altLang="zh-CN" sz="2800" b="1" dirty="0">
                <a:latin typeface="Times New Roman" panose="02020603050405020304" pitchFamily="18" charset="0"/>
              </a:rPr>
              <a:t>&gt; 0</a:t>
            </a:r>
            <a:r>
              <a:rPr lang="zh-CN" altLang="en-US" sz="2800" b="1" dirty="0">
                <a:latin typeface="Times New Roman" panose="02020603050405020304" pitchFamily="18" charset="0"/>
              </a:rPr>
              <a:t>时的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</a:rPr>
              <a:t>，并画出变化曲线。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E5B9CD-66D1-4E96-B572-5D2E38C1238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76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pic>
        <p:nvPicPr>
          <p:cNvPr id="94212" name="图片 22" descr="C:\Users\Kennex Lo\Desktop\1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063" y="765175"/>
            <a:ext cx="3765550" cy="2036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592138" y="908050"/>
            <a:ext cx="7867650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解：</a:t>
            </a:r>
            <a:r>
              <a:rPr kumimoji="1" lang="zh-CN" altLang="en-US" sz="2800" b="1" kern="1200" cap="none" spc="0" normalizeH="0" baseline="0" noProof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使用三要素法求解</a:t>
            </a:r>
            <a:endParaRPr kumimoji="1" lang="en-US" altLang="zh-CN" sz="2800" b="1" kern="1200" cap="none" spc="0" normalizeH="0" baseline="0" noProof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2138" y="1430338"/>
            <a:ext cx="441166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由电路图知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=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)=0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1188" y="1973263"/>
            <a:ext cx="4411663" cy="18161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当开关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断开后电路再次达到稳态时，电感相当于短路，如图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(a)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所示，求电感电流稳态值：</a:t>
            </a:r>
          </a:p>
        </p:txBody>
      </p:sp>
      <p:pic>
        <p:nvPicPr>
          <p:cNvPr id="94216" name="图片 26" descr="C:\Users\Kennex Lo\Desktop\4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613" y="2997200"/>
            <a:ext cx="3346450" cy="1908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矩形 27"/>
          <p:cNvSpPr/>
          <p:nvPr/>
        </p:nvSpPr>
        <p:spPr>
          <a:xfrm>
            <a:off x="5580063" y="4960938"/>
            <a:ext cx="3043238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(a)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求电感电流稳态值电路</a:t>
            </a:r>
          </a:p>
        </p:txBody>
      </p:sp>
      <p:graphicFrame>
        <p:nvGraphicFramePr>
          <p:cNvPr id="3" name="对象 2"/>
          <p:cNvGraphicFramePr>
            <a:graphicFrameLocks/>
          </p:cNvGraphicFramePr>
          <p:nvPr/>
        </p:nvGraphicFramePr>
        <p:xfrm>
          <a:off x="842963" y="3716338"/>
          <a:ext cx="4216400" cy="519112"/>
        </p:xfrm>
        <a:graphic>
          <a:graphicData uri="http://schemas.openxmlformats.org/presentationml/2006/ole">
            <p:oleObj spid="_x0000_s110595" r:id="rId5" imgW="1651000" imgH="203200" progId="Equation.DSMT4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/>
          </p:cNvGraphicFramePr>
          <p:nvPr/>
        </p:nvGraphicFramePr>
        <p:xfrm>
          <a:off x="900113" y="4221163"/>
          <a:ext cx="3887787" cy="541337"/>
        </p:xfrm>
        <a:graphic>
          <a:graphicData uri="http://schemas.openxmlformats.org/presentationml/2006/ole">
            <p:oleObj spid="_x0000_s110594" r:id="rId6" imgW="1459866" imgH="203112" progId="Equation.DSMT4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/>
          </p:cNvGraphicFramePr>
          <p:nvPr/>
        </p:nvGraphicFramePr>
        <p:xfrm>
          <a:off x="900113" y="4652963"/>
          <a:ext cx="2005012" cy="892175"/>
        </p:xfrm>
        <a:graphic>
          <a:graphicData uri="http://schemas.openxmlformats.org/presentationml/2006/ole">
            <p:oleObj spid="_x0000_s110593" r:id="rId7" imgW="799753" imgH="355446" progId="Equation.DSMT4">
              <p:embed/>
            </p:oleObj>
          </a:graphicData>
        </a:graphic>
      </p:graphicFrame>
      <p:sp>
        <p:nvSpPr>
          <p:cNvPr id="32" name="矩形 31"/>
          <p:cNvSpPr/>
          <p:nvPr/>
        </p:nvSpPr>
        <p:spPr>
          <a:xfrm>
            <a:off x="611188" y="5445125"/>
            <a:ext cx="78486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由换路后电路，将电源置零得图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(b)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，求电路时间常数：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E5B9CD-66D1-4E96-B572-5D2E38C1238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77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00788" y="2997200"/>
            <a:ext cx="23749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求等效电阻电路</a:t>
            </a:r>
          </a:p>
        </p:txBody>
      </p:sp>
      <p:pic>
        <p:nvPicPr>
          <p:cNvPr id="14" name="图片 13" descr="C:\Users\Kennex Lo\Desktop\3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63" y="765175"/>
            <a:ext cx="1962150" cy="20907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" name="对象 6"/>
          <p:cNvGraphicFramePr>
            <a:graphicFrameLocks/>
          </p:cNvGraphicFramePr>
          <p:nvPr/>
        </p:nvGraphicFramePr>
        <p:xfrm>
          <a:off x="827088" y="882650"/>
          <a:ext cx="2844800" cy="601663"/>
        </p:xfrm>
        <a:graphic>
          <a:graphicData uri="http://schemas.openxmlformats.org/presentationml/2006/ole">
            <p:oleObj spid="_x0000_s111621" r:id="rId4" imgW="1079500" imgH="228600" progId="Equation.DSMT4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/>
          </p:cNvGraphicFramePr>
          <p:nvPr/>
        </p:nvGraphicFramePr>
        <p:xfrm>
          <a:off x="3957638" y="692150"/>
          <a:ext cx="2541587" cy="979488"/>
        </p:xfrm>
        <a:graphic>
          <a:graphicData uri="http://schemas.openxmlformats.org/presentationml/2006/ole">
            <p:oleObj spid="_x0000_s111620" r:id="rId5" imgW="1053643" imgH="406224" progId="Equation.DSMT4">
              <p:embed/>
            </p:oleObj>
          </a:graphicData>
        </a:graphic>
      </p:graphicFrame>
      <p:sp>
        <p:nvSpPr>
          <p:cNvPr id="17" name="矩形 16"/>
          <p:cNvSpPr/>
          <p:nvPr/>
        </p:nvSpPr>
        <p:spPr>
          <a:xfrm>
            <a:off x="755650" y="1484313"/>
            <a:ext cx="26638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由三要素法得：</a:t>
            </a:r>
          </a:p>
        </p:txBody>
      </p:sp>
      <p:graphicFrame>
        <p:nvGraphicFramePr>
          <p:cNvPr id="9" name="对象 8"/>
          <p:cNvGraphicFramePr>
            <a:graphicFrameLocks/>
          </p:cNvGraphicFramePr>
          <p:nvPr/>
        </p:nvGraphicFramePr>
        <p:xfrm>
          <a:off x="855663" y="1857375"/>
          <a:ext cx="4292600" cy="1643063"/>
        </p:xfrm>
        <a:graphic>
          <a:graphicData uri="http://schemas.openxmlformats.org/presentationml/2006/ole">
            <p:oleObj spid="_x0000_s111619" r:id="rId6" imgW="1790700" imgH="685800" progId="Equation.DSMT4">
              <p:embed/>
            </p:oleObj>
          </a:graphicData>
        </a:graphic>
      </p:graphicFrame>
      <p:sp>
        <p:nvSpPr>
          <p:cNvPr id="19" name="矩形 18"/>
          <p:cNvSpPr/>
          <p:nvPr/>
        </p:nvSpPr>
        <p:spPr>
          <a:xfrm>
            <a:off x="755650" y="3500438"/>
            <a:ext cx="324008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由换路后电路求得：</a:t>
            </a:r>
          </a:p>
        </p:txBody>
      </p:sp>
      <p:graphicFrame>
        <p:nvGraphicFramePr>
          <p:cNvPr id="10" name="对象 9"/>
          <p:cNvGraphicFramePr>
            <a:graphicFrameLocks/>
          </p:cNvGraphicFramePr>
          <p:nvPr/>
        </p:nvGraphicFramePr>
        <p:xfrm>
          <a:off x="4140200" y="3351213"/>
          <a:ext cx="3032125" cy="823912"/>
        </p:xfrm>
        <a:graphic>
          <a:graphicData uri="http://schemas.openxmlformats.org/presentationml/2006/ole">
            <p:oleObj spid="_x0000_s111618" r:id="rId7" imgW="1307532" imgH="355446" progId="Equation.DSMT4">
              <p:embed/>
            </p:oleObj>
          </a:graphicData>
        </a:graphic>
      </p:graphicFrame>
      <p:sp>
        <p:nvSpPr>
          <p:cNvPr id="95244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/>
          </p:cNvGraphicFramePr>
          <p:nvPr/>
        </p:nvGraphicFramePr>
        <p:xfrm>
          <a:off x="3003550" y="4005263"/>
          <a:ext cx="3224213" cy="2397125"/>
        </p:xfrm>
        <a:graphic>
          <a:graphicData uri="http://schemas.openxmlformats.org/presentationml/2006/ole">
            <p:oleObj spid="_x0000_s111617" r:id="rId8" imgW="1745978" imgH="126760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7" grpId="0"/>
      <p:bldP spid="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E5B9CD-66D1-4E96-B572-5D2E38C1238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78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96260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" name="Rectangle 19"/>
          <p:cNvSpPr/>
          <p:nvPr/>
        </p:nvSpPr>
        <p:spPr>
          <a:xfrm>
            <a:off x="381000" y="1254125"/>
            <a:ext cx="5029200" cy="1989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如图所示电路，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</a:rPr>
              <a:t>先接在</a:t>
            </a: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且已达稳态，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latin typeface="Times New Roman" panose="02020603050405020304" pitchFamily="18" charset="0"/>
              </a:rPr>
              <a:t>=0</a:t>
            </a:r>
            <a:r>
              <a:rPr lang="zh-CN" altLang="en-US" sz="2800" b="1" dirty="0">
                <a:latin typeface="Times New Roman" panose="02020603050405020304" pitchFamily="18" charset="0"/>
              </a:rPr>
              <a:t>时换到</a:t>
            </a: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，使用经典法和三要素法求解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RL</a:t>
            </a:r>
            <a:r>
              <a:rPr lang="zh-CN" altLang="en-US" sz="2800" b="1" dirty="0">
                <a:latin typeface="Times New Roman" panose="02020603050405020304" pitchFamily="18" charset="0"/>
              </a:rPr>
              <a:t>电路的全响应：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381000" y="3192463"/>
            <a:ext cx="50292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1.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经典法</a:t>
            </a:r>
          </a:p>
        </p:txBody>
      </p:sp>
      <p:sp>
        <p:nvSpPr>
          <p:cNvPr id="18" name="Rectangle 22"/>
          <p:cNvSpPr txBox="1">
            <a:spLocks noChangeArrowheads="1"/>
          </p:cNvSpPr>
          <p:nvPr/>
        </p:nvSpPr>
        <p:spPr>
          <a:xfrm>
            <a:off x="457200" y="692150"/>
            <a:ext cx="5051425" cy="685800"/>
          </a:xfrm>
          <a:prstGeom prst="rect">
            <a:avLst/>
          </a:prstGeom>
          <a:ln>
            <a:miter lim="800000"/>
          </a:ln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4.5.3  </a:t>
            </a:r>
            <a:r>
              <a:rPr kumimoji="0" lang="en-US" altLang="zh-CN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RL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电路的全响应</a:t>
            </a:r>
          </a:p>
        </p:txBody>
      </p:sp>
      <p:sp>
        <p:nvSpPr>
          <p:cNvPr id="96264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/>
          </p:cNvGraphicFramePr>
          <p:nvPr/>
        </p:nvGraphicFramePr>
        <p:xfrm>
          <a:off x="5503863" y="1295400"/>
          <a:ext cx="3460750" cy="1701800"/>
        </p:xfrm>
        <a:graphic>
          <a:graphicData uri="http://schemas.openxmlformats.org/presentationml/2006/ole">
            <p:oleObj spid="_x0000_s112644" r:id="rId3" imgW="1088402" imgH="585486" progId="Visio.Drawing.11">
              <p:embed/>
            </p:oleObj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406400" y="3724275"/>
            <a:ext cx="8269288" cy="1144588"/>
            <a:chOff x="406896" y="3639839"/>
            <a:chExt cx="8269560" cy="1145465"/>
          </a:xfrm>
        </p:grpSpPr>
        <p:sp>
          <p:nvSpPr>
            <p:cNvPr id="96271" name="Rectangle 19"/>
            <p:cNvSpPr/>
            <p:nvPr/>
          </p:nvSpPr>
          <p:spPr>
            <a:xfrm>
              <a:off x="406896" y="3745019"/>
              <a:ext cx="8269560" cy="10402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     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S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接在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且电路稳定时，                    ，换路后列写电路方程为：</a:t>
              </a:r>
            </a:p>
          </p:txBody>
        </p:sp>
        <p:graphicFrame>
          <p:nvGraphicFramePr>
            <p:cNvPr id="96272" name="对象 5"/>
            <p:cNvGraphicFramePr>
              <a:graphicFrameLocks/>
            </p:cNvGraphicFramePr>
            <p:nvPr/>
          </p:nvGraphicFramePr>
          <p:xfrm>
            <a:off x="4428990" y="3639839"/>
            <a:ext cx="1871202" cy="737939"/>
          </p:xfrm>
          <a:graphic>
            <a:graphicData uri="http://schemas.openxmlformats.org/presentationml/2006/ole">
              <p:oleObj spid="_x0000_s112643" r:id="rId4" imgW="901309" imgH="355446" progId="Equation.DSMT4">
                <p:embed/>
              </p:oleObj>
            </a:graphicData>
          </a:graphic>
        </p:graphicFrame>
      </p:grpSp>
      <p:graphicFrame>
        <p:nvGraphicFramePr>
          <p:cNvPr id="21" name="对象 20"/>
          <p:cNvGraphicFramePr>
            <a:graphicFrameLocks/>
          </p:cNvGraphicFramePr>
          <p:nvPr/>
        </p:nvGraphicFramePr>
        <p:xfrm>
          <a:off x="2982913" y="4675188"/>
          <a:ext cx="2062162" cy="769937"/>
        </p:xfrm>
        <a:graphic>
          <a:graphicData uri="http://schemas.openxmlformats.org/presentationml/2006/ole">
            <p:oleObj spid="_x0000_s112642" r:id="rId5" imgW="952087" imgH="355446" progId="Equation.DSMT4">
              <p:embed/>
            </p:oleObj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323850" y="5446713"/>
            <a:ext cx="8269288" cy="790575"/>
            <a:chOff x="395536" y="5229200"/>
            <a:chExt cx="8269560" cy="790916"/>
          </a:xfrm>
        </p:grpSpPr>
        <p:sp>
          <p:nvSpPr>
            <p:cNvPr id="96269" name="Rectangle 19"/>
            <p:cNvSpPr/>
            <p:nvPr/>
          </p:nvSpPr>
          <p:spPr>
            <a:xfrm>
              <a:off x="395536" y="5341043"/>
              <a:ext cx="8269560" cy="5663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     电路初始值：                                 ，则解得方程为</a:t>
              </a:r>
            </a:p>
          </p:txBody>
        </p:sp>
        <p:graphicFrame>
          <p:nvGraphicFramePr>
            <p:cNvPr id="96270" name="对象 21"/>
            <p:cNvGraphicFramePr>
              <a:graphicFrameLocks/>
            </p:cNvGraphicFramePr>
            <p:nvPr/>
          </p:nvGraphicFramePr>
          <p:xfrm>
            <a:off x="2982911" y="5229200"/>
            <a:ext cx="2965935" cy="790916"/>
          </p:xfrm>
          <a:graphic>
            <a:graphicData uri="http://schemas.openxmlformats.org/presentationml/2006/ole">
              <p:oleObj spid="_x0000_s112641" r:id="rId6" imgW="1333500" imgH="355600" progId="Equation.DSMT4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E5B9CD-66D1-4E96-B572-5D2E38C1238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79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97284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/>
          </p:cNvGraphicFramePr>
          <p:nvPr/>
        </p:nvGraphicFramePr>
        <p:xfrm>
          <a:off x="1258888" y="836613"/>
          <a:ext cx="5986462" cy="882650"/>
        </p:xfrm>
        <a:graphic>
          <a:graphicData uri="http://schemas.openxmlformats.org/presentationml/2006/ole">
            <p:oleObj spid="_x0000_s113670" r:id="rId3" imgW="2755900" imgH="406400" progId="Equation.DSMT4">
              <p:embed/>
            </p:oleObj>
          </a:graphicData>
        </a:graphic>
      </p:graphicFrame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81000" y="1628775"/>
            <a:ext cx="5029200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</a:t>
            </a: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三要素法</a:t>
            </a:r>
          </a:p>
        </p:txBody>
      </p:sp>
      <p:sp>
        <p:nvSpPr>
          <p:cNvPr id="9728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/>
          </p:cNvGraphicFramePr>
          <p:nvPr/>
        </p:nvGraphicFramePr>
        <p:xfrm>
          <a:off x="5292725" y="1674813"/>
          <a:ext cx="3517900" cy="1898650"/>
        </p:xfrm>
        <a:graphic>
          <a:graphicData uri="http://schemas.openxmlformats.org/presentationml/2006/ole">
            <p:oleObj spid="_x0000_s113669" r:id="rId4" imgW="1088402" imgH="585486" progId="Visio.Drawing.11">
              <p:embed/>
            </p:oleObj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406400" y="2133600"/>
            <a:ext cx="4597400" cy="1655763"/>
            <a:chOff x="406896" y="2132856"/>
            <a:chExt cx="4597152" cy="1656184"/>
          </a:xfrm>
        </p:grpSpPr>
        <p:sp>
          <p:nvSpPr>
            <p:cNvPr id="97297" name="Rectangle 19"/>
            <p:cNvSpPr/>
            <p:nvPr/>
          </p:nvSpPr>
          <p:spPr>
            <a:xfrm>
              <a:off x="406896" y="2132856"/>
              <a:ext cx="4597152" cy="14798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     换路前电感储有能量，由换路定则知：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  <a:p>
              <a:pPr marL="0" lvl="0" indent="0" algn="just" eaLnBrk="1" hangingPunct="1">
                <a:lnSpc>
                  <a:spcPct val="110000"/>
                </a:lnSpc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97298" name="对象 12"/>
            <p:cNvGraphicFramePr>
              <a:graphicFrameLocks/>
            </p:cNvGraphicFramePr>
            <p:nvPr/>
          </p:nvGraphicFramePr>
          <p:xfrm>
            <a:off x="1270372" y="3015639"/>
            <a:ext cx="3013596" cy="773401"/>
          </p:xfrm>
          <a:graphic>
            <a:graphicData uri="http://schemas.openxmlformats.org/presentationml/2006/ole">
              <p:oleObj spid="_x0000_s113668" r:id="rId5" imgW="1383699" imgH="355446" progId="Equation.DSMT4">
                <p:embed/>
              </p:oleObj>
            </a:graphicData>
          </a:graphic>
        </p:graphicFrame>
      </p:grpSp>
      <p:grpSp>
        <p:nvGrpSpPr>
          <p:cNvPr id="17" name="组合 16"/>
          <p:cNvGrpSpPr/>
          <p:nvPr/>
        </p:nvGrpSpPr>
        <p:grpSpPr>
          <a:xfrm>
            <a:off x="406400" y="3711575"/>
            <a:ext cx="8269288" cy="869950"/>
            <a:chOff x="406896" y="3712307"/>
            <a:chExt cx="8269560" cy="868821"/>
          </a:xfrm>
        </p:grpSpPr>
        <p:sp>
          <p:nvSpPr>
            <p:cNvPr id="97295" name="Rectangle 19"/>
            <p:cNvSpPr/>
            <p:nvPr/>
          </p:nvSpPr>
          <p:spPr>
            <a:xfrm>
              <a:off x="406896" y="3828875"/>
              <a:ext cx="8269560" cy="5663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     换路后电路稳定时：</a:t>
              </a:r>
            </a:p>
          </p:txBody>
        </p:sp>
        <p:graphicFrame>
          <p:nvGraphicFramePr>
            <p:cNvPr id="97296" name="对象 15"/>
            <p:cNvGraphicFramePr>
              <a:graphicFrameLocks/>
            </p:cNvGraphicFramePr>
            <p:nvPr/>
          </p:nvGraphicFramePr>
          <p:xfrm>
            <a:off x="4017515" y="3712307"/>
            <a:ext cx="1706613" cy="868821"/>
          </p:xfrm>
          <a:graphic>
            <a:graphicData uri="http://schemas.openxmlformats.org/presentationml/2006/ole">
              <p:oleObj spid="_x0000_s113667" r:id="rId6" imgW="698197" imgH="355446" progId="Equation.DSMT4">
                <p:embed/>
              </p:oleObj>
            </a:graphicData>
          </a:graphic>
        </p:graphicFrame>
      </p:grpSp>
      <p:grpSp>
        <p:nvGrpSpPr>
          <p:cNvPr id="18" name="组合 17"/>
          <p:cNvGrpSpPr/>
          <p:nvPr/>
        </p:nvGrpSpPr>
        <p:grpSpPr>
          <a:xfrm>
            <a:off x="406400" y="4503738"/>
            <a:ext cx="8269288" cy="869950"/>
            <a:chOff x="406896" y="3711650"/>
            <a:chExt cx="8269560" cy="869950"/>
          </a:xfrm>
        </p:grpSpPr>
        <p:sp>
          <p:nvSpPr>
            <p:cNvPr id="97293" name="Rectangle 19"/>
            <p:cNvSpPr/>
            <p:nvPr/>
          </p:nvSpPr>
          <p:spPr>
            <a:xfrm>
              <a:off x="406896" y="3828875"/>
              <a:ext cx="8269560" cy="5663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     电路时间常数：        ，则 </a:t>
              </a:r>
            </a:p>
          </p:txBody>
        </p:sp>
        <p:graphicFrame>
          <p:nvGraphicFramePr>
            <p:cNvPr id="97294" name="对象 19"/>
            <p:cNvGraphicFramePr>
              <a:graphicFrameLocks/>
            </p:cNvGraphicFramePr>
            <p:nvPr/>
          </p:nvGraphicFramePr>
          <p:xfrm>
            <a:off x="3275856" y="3711650"/>
            <a:ext cx="868362" cy="869950"/>
          </p:xfrm>
          <a:graphic>
            <a:graphicData uri="http://schemas.openxmlformats.org/presentationml/2006/ole">
              <p:oleObj spid="_x0000_s113666" r:id="rId7" imgW="355292" imgH="355292" progId="Equation.DSMT4">
                <p:embed/>
              </p:oleObj>
            </a:graphicData>
          </a:graphic>
        </p:graphicFrame>
      </p:grpSp>
      <p:graphicFrame>
        <p:nvGraphicFramePr>
          <p:cNvPr id="21" name="对象 20"/>
          <p:cNvGraphicFramePr>
            <a:graphicFrameLocks/>
          </p:cNvGraphicFramePr>
          <p:nvPr/>
        </p:nvGraphicFramePr>
        <p:xfrm>
          <a:off x="930275" y="5416550"/>
          <a:ext cx="7372350" cy="995363"/>
        </p:xfrm>
        <a:graphic>
          <a:graphicData uri="http://schemas.openxmlformats.org/presentationml/2006/ole">
            <p:oleObj spid="_x0000_s113665" r:id="rId8" imgW="3200400" imgH="431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96" name="Rectangle 28"/>
          <p:cNvSpPr/>
          <p:nvPr/>
        </p:nvSpPr>
        <p:spPr>
          <a:xfrm>
            <a:off x="515938" y="765175"/>
            <a:ext cx="5586412" cy="57626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产生暂态过程的原因和必要条件</a:t>
            </a:r>
          </a:p>
        </p:txBody>
      </p:sp>
      <p:sp>
        <p:nvSpPr>
          <p:cNvPr id="83997" name="Rectangle 29"/>
          <p:cNvSpPr/>
          <p:nvPr/>
        </p:nvSpPr>
        <p:spPr>
          <a:xfrm>
            <a:off x="515938" y="1268413"/>
            <a:ext cx="8088312" cy="244792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       原因</a:t>
            </a:r>
            <a:r>
              <a:rPr lang="en-US" altLang="zh-CN" sz="28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</a:rPr>
              <a:t>由于物体所具有的能量不能跃变而造成，比如电机启动和停止都有一个过程，动能不能跃变。烧开水也需要一定的时间，是因为水的热能不能跃变。所以，在换路瞬间储能元件的能量不能跃变。</a:t>
            </a: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8A38CF0-6D2F-4A6A-A695-33BB58B5090B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8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468313" y="3500438"/>
            <a:ext cx="8088313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必要条件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电路中含有储能元件，这是产生暂态过程的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内因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；电路发生换路，这是产生暂态过程的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外因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24583" name="矩形 5"/>
          <p:cNvSpPr/>
          <p:nvPr/>
        </p:nvSpPr>
        <p:spPr>
          <a:xfrm>
            <a:off x="468313" y="5149850"/>
            <a:ext cx="8040687" cy="954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电阻</a:t>
            </a:r>
            <a:r>
              <a:rPr lang="zh-CN" altLang="en-US" sz="2800" b="1" dirty="0">
                <a:latin typeface="Times New Roman" panose="02020603050405020304" pitchFamily="18" charset="0"/>
              </a:rPr>
              <a:t>是耗能元件，其电流随电压成比例按欧姆定律规律瞬时跃变的，不存在过渡过程。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96" grpId="0"/>
      <p:bldP spid="83997" grpId="0"/>
      <p:bldP spid="33" grpId="0"/>
      <p:bldP spid="2458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E5B9CD-66D1-4E96-B572-5D2E38C1238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80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98308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" name="Rectangle 19"/>
          <p:cNvSpPr/>
          <p:nvPr/>
        </p:nvSpPr>
        <p:spPr>
          <a:xfrm>
            <a:off x="406400" y="908050"/>
            <a:ext cx="8269288" cy="1041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式中，右边第一项是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RL</a:t>
            </a:r>
            <a:r>
              <a:rPr lang="zh-CN" altLang="en-US" sz="2800" b="1" dirty="0">
                <a:latin typeface="Times New Roman" panose="02020603050405020304" pitchFamily="18" charset="0"/>
              </a:rPr>
              <a:t>电路的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零输入响应</a:t>
            </a:r>
            <a:r>
              <a:rPr lang="zh-CN" altLang="en-US" sz="2800" b="1" dirty="0">
                <a:latin typeface="Times New Roman" panose="02020603050405020304" pitchFamily="18" charset="0"/>
              </a:rPr>
              <a:t>，第二项是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RL</a:t>
            </a:r>
            <a:r>
              <a:rPr lang="zh-CN" altLang="en-US" sz="2800" b="1" dirty="0">
                <a:latin typeface="Times New Roman" panose="02020603050405020304" pitchFamily="18" charset="0"/>
              </a:rPr>
              <a:t>电路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零状态响应</a:t>
            </a:r>
            <a:r>
              <a:rPr lang="zh-CN" altLang="en-US" sz="2800" b="1" dirty="0">
                <a:latin typeface="Times New Roman" panose="02020603050405020304" pitchFamily="18" charset="0"/>
              </a:rPr>
              <a:t>，两者叠加即为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全响应 </a:t>
            </a:r>
            <a:r>
              <a:rPr lang="zh-CN" altLang="en-US" sz="2800" b="1" dirty="0">
                <a:latin typeface="Times New Roman" panose="02020603050405020304" pitchFamily="18" charset="0"/>
              </a:rPr>
              <a:t>。 </a:t>
            </a:r>
          </a:p>
        </p:txBody>
      </p:sp>
      <p:sp>
        <p:nvSpPr>
          <p:cNvPr id="6" name="矩形 5"/>
          <p:cNvSpPr/>
          <p:nvPr/>
        </p:nvSpPr>
        <p:spPr>
          <a:xfrm>
            <a:off x="406400" y="1989138"/>
            <a:ext cx="6451600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由换路后电路求得其它量的响应：</a:t>
            </a:r>
            <a:endParaRPr lang="zh-CN" alt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7" name="对象 6"/>
          <p:cNvGraphicFramePr>
            <a:graphicFrameLocks/>
          </p:cNvGraphicFramePr>
          <p:nvPr/>
        </p:nvGraphicFramePr>
        <p:xfrm>
          <a:off x="511175" y="2519363"/>
          <a:ext cx="3773488" cy="936625"/>
        </p:xfrm>
        <a:graphic>
          <a:graphicData uri="http://schemas.openxmlformats.org/presentationml/2006/ole">
            <p:oleObj spid="_x0000_s114691" r:id="rId3" imgW="1536700" imgH="381000" progId="Equation.DSMT4">
              <p:embed/>
            </p:oleObj>
          </a:graphicData>
        </a:graphic>
      </p:graphicFrame>
      <p:sp>
        <p:nvSpPr>
          <p:cNvPr id="98312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9" name="对象 8"/>
          <p:cNvGraphicFramePr>
            <a:graphicFrameLocks/>
          </p:cNvGraphicFramePr>
          <p:nvPr/>
        </p:nvGraphicFramePr>
        <p:xfrm>
          <a:off x="539750" y="3314700"/>
          <a:ext cx="4319588" cy="762000"/>
        </p:xfrm>
        <a:graphic>
          <a:graphicData uri="http://schemas.openxmlformats.org/presentationml/2006/ole">
            <p:oleObj spid="_x0000_s114690" r:id="rId4" imgW="1777229" imgH="317362" progId="Equation.DSMT4">
              <p:embed/>
            </p:oleObj>
          </a:graphicData>
        </a:graphic>
      </p:graphicFrame>
      <p:sp>
        <p:nvSpPr>
          <p:cNvPr id="12" name="矩形 11"/>
          <p:cNvSpPr/>
          <p:nvPr/>
        </p:nvSpPr>
        <p:spPr>
          <a:xfrm>
            <a:off x="406400" y="4373563"/>
            <a:ext cx="4310063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的变化曲线为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8315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3" name="对象 12"/>
          <p:cNvGraphicFramePr>
            <a:graphicFrameLocks/>
          </p:cNvGraphicFramePr>
          <p:nvPr/>
        </p:nvGraphicFramePr>
        <p:xfrm>
          <a:off x="4910138" y="2617788"/>
          <a:ext cx="3895725" cy="2971800"/>
        </p:xfrm>
        <a:graphic>
          <a:graphicData uri="http://schemas.openxmlformats.org/presentationml/2006/ole">
            <p:oleObj spid="_x0000_s114689" r:id="rId5" imgW="1937636" imgH="141148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Kennex Lo\Desktop\12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63" y="2222500"/>
            <a:ext cx="3960812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E5B9CD-66D1-4E96-B572-5D2E38C1238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81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99333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" name="Text Box 6"/>
          <p:cNvSpPr txBox="1"/>
          <p:nvPr/>
        </p:nvSpPr>
        <p:spPr>
          <a:xfrm>
            <a:off x="612775" y="836613"/>
            <a:ext cx="7920038" cy="1385887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例：</a:t>
            </a:r>
            <a:r>
              <a:rPr lang="zh-CN" altLang="en-US" sz="2800" b="1" dirty="0">
                <a:latin typeface="Times New Roman" panose="02020603050405020304" pitchFamily="18" charset="0"/>
              </a:rPr>
              <a:t>当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latin typeface="Times New Roman" panose="02020603050405020304" pitchFamily="18" charset="0"/>
              </a:rPr>
              <a:t>&lt;0</a:t>
            </a:r>
            <a:r>
              <a:rPr lang="zh-CN" altLang="en-US" sz="2800" b="1" dirty="0">
                <a:latin typeface="Times New Roman" panose="02020603050405020304" pitchFamily="18" charset="0"/>
              </a:rPr>
              <a:t>时开关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</a:rPr>
              <a:t>处在位置</a:t>
            </a: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，电路已达稳定状态，如在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</a:t>
            </a:r>
            <a:r>
              <a:rPr lang="en-US" altLang="zh-CN" sz="2800" b="1" dirty="0">
                <a:latin typeface="Times New Roman" panose="02020603050405020304" pitchFamily="18" charset="0"/>
              </a:rPr>
              <a:t>=0</a:t>
            </a:r>
            <a:r>
              <a:rPr lang="zh-CN" altLang="en-US" sz="2800" b="1" dirty="0">
                <a:latin typeface="Times New Roman" panose="02020603050405020304" pitchFamily="18" charset="0"/>
              </a:rPr>
              <a:t>时开关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</a:rPr>
              <a:t>由位置</a:t>
            </a: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合向位置</a:t>
            </a: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，试求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t</a:t>
            </a:r>
            <a:r>
              <a:rPr lang="zh-CN" altLang="en-US" sz="2800" b="1" i="1" dirty="0">
                <a:latin typeface="Times New Roman" panose="02020603050405020304" pitchFamily="18" charset="0"/>
              </a:rPr>
              <a:t>≥</a:t>
            </a:r>
            <a:r>
              <a:rPr lang="en-US" altLang="zh-CN" sz="2800" b="1" dirty="0">
                <a:latin typeface="Times New Roman" panose="02020603050405020304" pitchFamily="18" charset="0"/>
              </a:rPr>
              <a:t>0</a:t>
            </a:r>
            <a:r>
              <a:rPr lang="zh-CN" altLang="en-US" sz="2800" b="1" dirty="0">
                <a:latin typeface="Times New Roman" panose="02020603050405020304" pitchFamily="18" charset="0"/>
              </a:rPr>
              <a:t>时的电压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</a:rPr>
              <a:t>，并画出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</a:rPr>
              <a:t>的变化曲线。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2138" y="2401888"/>
            <a:ext cx="7867650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解：</a:t>
            </a:r>
            <a:r>
              <a:rPr kumimoji="1" lang="zh-CN" altLang="en-US" sz="2800" b="1" kern="1200" cap="none" spc="0" normalizeH="0" baseline="0" noProof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使用三要素法求解</a:t>
            </a:r>
            <a:endParaRPr kumimoji="1" lang="en-US" altLang="zh-CN" sz="2800" b="1" kern="1200" cap="none" spc="0" normalizeH="0" baseline="0" noProof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2138" y="3049588"/>
            <a:ext cx="441166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时，由图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(a)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求得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" name="对象 2"/>
          <p:cNvGraphicFramePr>
            <a:graphicFrameLocks/>
          </p:cNvGraphicFramePr>
          <p:nvPr/>
        </p:nvGraphicFramePr>
        <p:xfrm>
          <a:off x="1187450" y="3652838"/>
          <a:ext cx="2717800" cy="784225"/>
        </p:xfrm>
        <a:graphic>
          <a:graphicData uri="http://schemas.openxmlformats.org/presentationml/2006/ole">
            <p:oleObj spid="_x0000_s115714" r:id="rId4" imgW="1231366" imgH="355446" progId="Equation.DSMT4">
              <p:embed/>
            </p:oleObj>
          </a:graphicData>
        </a:graphic>
      </p:graphicFrame>
      <p:pic>
        <p:nvPicPr>
          <p:cNvPr id="10" name="图片 9" descr="C:\Users\Kennex Lo\Desktop\123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375" y="4071938"/>
            <a:ext cx="1352550" cy="1674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 descr="C:\Users\Kennex Lo\Desktop\23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588" y="4071938"/>
            <a:ext cx="2160587" cy="1674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859338" y="5765800"/>
            <a:ext cx="17192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(a)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时电路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11975" y="5765800"/>
            <a:ext cx="19081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(b)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换路后电路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1188" y="4562475"/>
            <a:ext cx="4321175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=0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时开关合向位置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，由换路定则得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" name="对象 8"/>
          <p:cNvGraphicFramePr>
            <a:graphicFrameLocks/>
          </p:cNvGraphicFramePr>
          <p:nvPr/>
        </p:nvGraphicFramePr>
        <p:xfrm>
          <a:off x="1233488" y="5464175"/>
          <a:ext cx="3076575" cy="844550"/>
        </p:xfrm>
        <a:graphic>
          <a:graphicData uri="http://schemas.openxmlformats.org/presentationml/2006/ole">
            <p:oleObj spid="_x0000_s115713" r:id="rId7" imgW="1294838" imgH="355446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3" grpId="0"/>
      <p:bldP spid="14" grpId="0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E5B9CD-66D1-4E96-B572-5D2E38C12388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82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  <p:sp>
        <p:nvSpPr>
          <p:cNvPr id="100356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1188" y="2133600"/>
            <a:ext cx="4321175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电路时间常数为：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188" y="765175"/>
            <a:ext cx="784860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换路后电路如图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(b)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所示，有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8" name="对象 17"/>
          <p:cNvGraphicFramePr>
            <a:graphicFrameLocks/>
          </p:cNvGraphicFramePr>
          <p:nvPr/>
        </p:nvGraphicFramePr>
        <p:xfrm>
          <a:off x="1116013" y="1282700"/>
          <a:ext cx="2997200" cy="822325"/>
        </p:xfrm>
        <a:graphic>
          <a:graphicData uri="http://schemas.openxmlformats.org/presentationml/2006/ole">
            <p:oleObj spid="_x0000_s116740" r:id="rId3" imgW="1294838" imgH="355446" progId="Equation.DSMT4">
              <p:embed/>
            </p:oleObj>
          </a:graphicData>
        </a:graphic>
      </p:graphicFrame>
      <p:graphicFrame>
        <p:nvGraphicFramePr>
          <p:cNvPr id="19" name="对象 18"/>
          <p:cNvGraphicFramePr>
            <a:graphicFrameLocks/>
          </p:cNvGraphicFramePr>
          <p:nvPr/>
        </p:nvGraphicFramePr>
        <p:xfrm>
          <a:off x="1116013" y="2565400"/>
          <a:ext cx="3363912" cy="935038"/>
        </p:xfrm>
        <a:graphic>
          <a:graphicData uri="http://schemas.openxmlformats.org/presentationml/2006/ole">
            <p:oleObj spid="_x0000_s116739" r:id="rId4" imgW="1459866" imgH="406224" progId="Equation.DSMT4">
              <p:embed/>
            </p:oleObj>
          </a:graphicData>
        </a:graphic>
      </p:graphicFrame>
      <p:sp>
        <p:nvSpPr>
          <p:cNvPr id="20" name="矩形 19"/>
          <p:cNvSpPr/>
          <p:nvPr/>
        </p:nvSpPr>
        <p:spPr>
          <a:xfrm>
            <a:off x="611188" y="3500438"/>
            <a:ext cx="432117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电路响应：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1" name="对象 20"/>
          <p:cNvGraphicFramePr>
            <a:graphicFrameLocks/>
          </p:cNvGraphicFramePr>
          <p:nvPr/>
        </p:nvGraphicFramePr>
        <p:xfrm>
          <a:off x="1155700" y="3957638"/>
          <a:ext cx="4070350" cy="1558925"/>
        </p:xfrm>
        <a:graphic>
          <a:graphicData uri="http://schemas.openxmlformats.org/presentationml/2006/ole">
            <p:oleObj spid="_x0000_s116738" r:id="rId5" imgW="1790700" imgH="685800" progId="Equation.DSMT4">
              <p:embed/>
            </p:oleObj>
          </a:graphicData>
        </a:graphic>
      </p:graphicFrame>
      <p:sp>
        <p:nvSpPr>
          <p:cNvPr id="100363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3" name="对象 22"/>
          <p:cNvGraphicFramePr>
            <a:graphicFrameLocks/>
          </p:cNvGraphicFramePr>
          <p:nvPr/>
        </p:nvGraphicFramePr>
        <p:xfrm>
          <a:off x="5508625" y="1452563"/>
          <a:ext cx="2779713" cy="2309812"/>
        </p:xfrm>
        <a:graphic>
          <a:graphicData uri="http://schemas.openxmlformats.org/presentationml/2006/ole">
            <p:oleObj spid="_x0000_s116737" r:id="rId6" imgW="1550810" imgH="1096470" progId="Visio.Drawing.11">
              <p:embed/>
            </p:oleObj>
          </a:graphicData>
        </a:graphic>
      </p:graphicFrame>
      <p:sp>
        <p:nvSpPr>
          <p:cNvPr id="24" name="矩形 23"/>
          <p:cNvSpPr/>
          <p:nvPr/>
        </p:nvSpPr>
        <p:spPr>
          <a:xfrm>
            <a:off x="6227763" y="3503613"/>
            <a:ext cx="158432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变化曲线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1279525" y="3968750"/>
            <a:ext cx="184150" cy="584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endParaRPr kumimoji="1" lang="en-US" sz="32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609600" y="1341438"/>
            <a:ext cx="8153400" cy="2590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研究暂态过程具有重要的实际意义。例如，在电子电路中广泛应用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电路，利用电容的充、放电过程来改善波形或产生特定波形。分析电路的暂态过程，还可以了解电路中可能出现的过电压和过电流，以便采取适当措施防止电器设备受到损坏。</a:t>
            </a: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628650" y="714375"/>
            <a:ext cx="3511550" cy="6270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研究暂态过程的意义</a:t>
            </a:r>
          </a:p>
        </p:txBody>
      </p:sp>
      <p:sp>
        <p:nvSpPr>
          <p:cNvPr id="2" name="日期占位符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FD45405-EB32-4472-9644-865D7404F407}" type="datetime1"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2018/6/18</a:t>
            </a:fld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600" dirty="0">
                <a:solidFill>
                  <a:srgbClr val="898989"/>
                </a:solidFill>
              </a:rPr>
              <a:pPr lvl="0" algn="r" eaLnBrk="1" hangingPunct="1"/>
              <a:t>9</a:t>
            </a:fld>
            <a:endParaRPr lang="en-US" altLang="zh-CN" sz="16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  <p:bldP spid="8499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四川大学">
  <a:themeElements>
    <a:clrScheme name="四川大学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四川大学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sy="50000" kx="2453608" rotWithShape="0">
            <a:schemeClr val="bg2">
              <a:alpha val="50000"/>
            </a:schemeClr>
          </a:outerShdw>
        </a:effectLst>
      </a:spPr>
      <a:bodyPr vert="horz" wrap="square" lIns="91440" tIns="45720" rIns="91440" bIns="45720" numCol="1" rtlCol="0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sy="50000" kx="2453608" rotWithShape="0">
            <a:schemeClr val="bg2"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四川大学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四川大学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四川大学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四川大学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四川大学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四川大学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四川大学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四川大学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四川大学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四川大学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四川大学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四川大学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</TotalTime>
  <Words>5468</Words>
  <Application>WPS 演示</Application>
  <PresentationFormat>全屏显示(4:3)</PresentationFormat>
  <Paragraphs>921</Paragraphs>
  <Slides>82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82</vt:i4>
      </vt:variant>
    </vt:vector>
  </HeadingPairs>
  <TitlesOfParts>
    <vt:vector size="87" baseType="lpstr">
      <vt:lpstr>Office 主题​​</vt:lpstr>
      <vt:lpstr>四川大学</vt:lpstr>
      <vt:lpstr>Microsoft Visio 绘图</vt:lpstr>
      <vt:lpstr>MathType 6.0 Equation</vt:lpstr>
      <vt:lpstr>Microsoft 公式 3.0</vt:lpstr>
      <vt:lpstr>幻灯片 1</vt:lpstr>
      <vt:lpstr>幻灯片 2</vt:lpstr>
      <vt:lpstr>本章要求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暂态过程初始值的确定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2. 三要素法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4.4.1  RC电路的零输入响应</vt:lpstr>
      <vt:lpstr>(2)  解方程：</vt:lpstr>
      <vt:lpstr>幻灯片 36</vt:lpstr>
      <vt:lpstr>幻灯片 37</vt:lpstr>
      <vt:lpstr>时间常数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4.4.3  RC电路的全响应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4.4.4 微分电路和积分电路</vt:lpstr>
      <vt:lpstr>幻灯片 60</vt:lpstr>
      <vt:lpstr>幻灯片 61</vt:lpstr>
      <vt:lpstr>2. 积分电路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王香婷</dc:creator>
  <cp:lastModifiedBy>pc</cp:lastModifiedBy>
  <cp:revision>252</cp:revision>
  <dcterms:created xsi:type="dcterms:W3CDTF">2003-07-18T00:19:44Z</dcterms:created>
  <dcterms:modified xsi:type="dcterms:W3CDTF">2018-06-18T14:29:42Z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